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94" r:id="rId2"/>
    <p:sldId id="256" r:id="rId3"/>
    <p:sldId id="257" r:id="rId4"/>
    <p:sldId id="258" r:id="rId5"/>
    <p:sldId id="259" r:id="rId6"/>
    <p:sldId id="287" r:id="rId7"/>
    <p:sldId id="260" r:id="rId8"/>
    <p:sldId id="285" r:id="rId9"/>
    <p:sldId id="292" r:id="rId10"/>
    <p:sldId id="284" r:id="rId11"/>
    <p:sldId id="283" r:id="rId12"/>
    <p:sldId id="281" r:id="rId13"/>
    <p:sldId id="280" r:id="rId14"/>
    <p:sldId id="262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3816" autoAdjust="0"/>
  </p:normalViewPr>
  <p:slideViewPr>
    <p:cSldViewPr>
      <p:cViewPr varScale="1">
        <p:scale>
          <a:sx n="74" d="100"/>
          <a:sy n="74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D47C1-7072-49B5-9ED1-95A4EAC83FC9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DC2C-FC06-4965-89FD-BDC07210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доделать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9DC2C-FC06-4965-89FD-BDC072107D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4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B9A0-D752-4B2A-9E64-165BE422AF33}" type="datetime1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90FA-D7D2-4941-AED5-4ABE1AADD956}" type="datetime1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9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82F9-603F-4326-9E7A-084B32B5CDAA}" type="datetime1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6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FDCA-ED40-475B-AAA1-EE4A0E3C20DA}" type="datetime1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9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FA41-94D7-41B5-ACD9-EB639C49C90D}" type="datetime1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7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D40-E332-4853-A730-4BD80B616B24}" type="datetime1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6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4F18-4BBF-497A-B670-39D2BE8D379D}" type="datetime1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5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4C0D-2937-4E1E-8845-56711C234213}" type="datetime1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8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BD6E-CBBB-4264-BDA7-CDDFEE60159D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0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CD9C-0D61-436C-95FD-9CA7B2E79E60}" type="datetime1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2499-4C51-40F6-B2F5-6C59A61EB6C5}" type="datetime1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9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6038-AEED-40BB-9907-EE0AD54A5E8B}" type="datetime1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МАОУ "Лицей № 29" г. Тамбов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73981-7777-4053-8348-85611ECAF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3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aklass.ru/p/algebra/7-klass/razlozhenie-mnogochlenov-na-mnozhiteli-sposoby-razlozheniia-11005/razlozhenie-na-mnozhiteli-sochetanie-razlichnykh-priemov-11446/re-e36e0225-c320-4004-a888-62a6a91687b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9568" y="1183568"/>
            <a:ext cx="2204864" cy="914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  <a:t>Тема урока:</a:t>
            </a:r>
            <a:b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  <a:t> «Разложение многочлена на множители </a:t>
            </a:r>
            <a:b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  <a:t> с помощью комбинации  различных  приемов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»</a:t>
            </a:r>
            <a:b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7 класс</a:t>
            </a:r>
            <a: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  <a:t>(</a:t>
            </a:r>
            <a:r>
              <a:rPr lang="ru-RU" sz="3100" b="1" dirty="0" smtClean="0">
                <a:solidFill>
                  <a:srgbClr val="00B050"/>
                </a:solidFill>
                <a:latin typeface="Monotype Corsiva" pitchFamily="66" charset="0"/>
              </a:rPr>
              <a:t>урок закрепления и совершенствования знаний)</a:t>
            </a:r>
            <a:r>
              <a:rPr lang="ru-RU" sz="2700" dirty="0">
                <a:solidFill>
                  <a:srgbClr val="00B050"/>
                </a:solidFill>
              </a:rPr>
              <a:t/>
            </a:r>
            <a:br>
              <a:rPr lang="ru-RU" sz="2700" dirty="0">
                <a:solidFill>
                  <a:srgbClr val="00B050"/>
                </a:solidFill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Подготовил учитель: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 Колодина Татьяна Евгеньевна, учитель математики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МАОУ «Лицей №29 г. Тамбов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56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1535" y="-1570898"/>
            <a:ext cx="2088680" cy="533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DD62-4EDD-45AB-A789-0427588A8F05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26161" y="6492876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МАОУ "Лицей № 29" г. Тамбов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093297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807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Тема урока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«Разложение многочлена на множители 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с помощью комбинации  различных  п приемов»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45651"/>
              </p:ext>
            </p:extLst>
          </p:nvPr>
        </p:nvGraphicFramePr>
        <p:xfrm>
          <a:off x="309573" y="1232520"/>
          <a:ext cx="8834426" cy="511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483"/>
                <a:gridCol w="3045901"/>
                <a:gridCol w="2844042"/>
              </a:tblGrid>
              <a:tr h="2617227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I 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группа</a:t>
                      </a:r>
                      <a:endParaRPr lang="ru-RU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2800" dirty="0" smtClean="0">
                          <a:solidFill>
                            <a:srgbClr val="006600"/>
                          </a:solidFill>
                        </a:rPr>
                        <a:t>Решение уравнения</a:t>
                      </a:r>
                      <a:endParaRPr lang="ru-RU" sz="2800" dirty="0" smtClean="0"/>
                    </a:p>
                    <a:p>
                      <a:pPr algn="ctr"/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х = 1</a:t>
                      </a:r>
                    </a:p>
                    <a:p>
                      <a:pPr algn="ctr"/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х  = -</a:t>
                      </a:r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8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II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группа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6600"/>
                          </a:solidFill>
                        </a:rPr>
                        <a:t>Решение </a:t>
                      </a:r>
                      <a:r>
                        <a:rPr lang="ru-RU" sz="2800" dirty="0" smtClean="0">
                          <a:solidFill>
                            <a:srgbClr val="006600"/>
                          </a:solidFill>
                        </a:rPr>
                        <a:t>уравнения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х </a:t>
                      </a:r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= </a:t>
                      </a:r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0; х </a:t>
                      </a:r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= </a:t>
                      </a:r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4;</a:t>
                      </a:r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х =- 4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III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группа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Ответ 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2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lang="en-US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9289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IV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группа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Ответ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(х + у)(ху – 1)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= 0</a:t>
                      </a:r>
                      <a:endParaRPr lang="ru-RU" sz="2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V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группа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Доказательство</a:t>
                      </a:r>
                      <a:endParaRPr lang="ru-RU" sz="2800" b="1" kern="1200" dirty="0" smtClean="0">
                        <a:solidFill>
                          <a:srgbClr val="002060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n(n 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+ 1) + (n + 1) =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 = (n + 1)²</a:t>
                      </a:r>
                      <a:endParaRPr lang="ru-RU" sz="2800" b="1" kern="1200" dirty="0" smtClean="0">
                        <a:solidFill>
                          <a:srgbClr val="002060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VI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группа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Доказать тождество</a:t>
                      </a:r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28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 +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2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10=  </a:t>
                      </a:r>
                      <a:endParaRPr lang="ru-RU" sz="2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= (а + 2)(а +5)</a:t>
                      </a:r>
                    </a:p>
                    <a:p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5287" y="3867994"/>
            <a:ext cx="1320616" cy="43310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125" y="5578941"/>
            <a:ext cx="1719747" cy="111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5436096" y="2924944"/>
            <a:ext cx="302433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П</a:t>
            </a: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одведем  итоги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7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7100-64A0-421D-B0C7-31A7D585C820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26161" y="6492876"/>
            <a:ext cx="2895600" cy="365125"/>
          </a:xfrm>
        </p:spPr>
        <p:txBody>
          <a:bodyPr/>
          <a:lstStyle/>
          <a:p>
            <a:r>
              <a:rPr lang="ru-RU" dirty="0" smtClean="0"/>
              <a:t>МАОУ "Лицей № 29" г. Тамбов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093297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634"/>
            <a:ext cx="6804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Тема урока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«Разложение многочлена на множители 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с помощью комбинации  различных  приемов»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472" y="1556792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Задание.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Найти ошибку 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006600"/>
                </a:solidFill>
              </a:rPr>
              <a:t>(4у-3х)(3х+4у) = 9х</a:t>
            </a:r>
            <a:r>
              <a:rPr lang="ru-RU" sz="2800" i="1" baseline="30000" dirty="0" smtClean="0">
                <a:solidFill>
                  <a:srgbClr val="006600"/>
                </a:solidFill>
              </a:rPr>
              <a:t>2 </a:t>
            </a:r>
            <a:r>
              <a:rPr lang="ru-RU" sz="2800" i="1" dirty="0" smtClean="0">
                <a:solidFill>
                  <a:srgbClr val="006600"/>
                </a:solidFill>
              </a:rPr>
              <a:t>- </a:t>
            </a:r>
            <a:r>
              <a:rPr lang="ru-RU" sz="2800" i="1" baseline="30000" dirty="0" smtClean="0">
                <a:solidFill>
                  <a:srgbClr val="006600"/>
                </a:solidFill>
              </a:rPr>
              <a:t> </a:t>
            </a:r>
            <a:r>
              <a:rPr lang="ru-RU" sz="2800" i="1" dirty="0" smtClean="0">
                <a:solidFill>
                  <a:srgbClr val="006600"/>
                </a:solidFill>
              </a:rPr>
              <a:t>8у</a:t>
            </a:r>
            <a:r>
              <a:rPr lang="ru-RU" sz="2800" i="1" baseline="30000" dirty="0" smtClean="0">
                <a:solidFill>
                  <a:srgbClr val="006600"/>
                </a:solidFill>
              </a:rPr>
              <a:t>2 </a:t>
            </a:r>
            <a:r>
              <a:rPr lang="en-US" sz="2800" i="1" baseline="30000" dirty="0" smtClean="0">
                <a:solidFill>
                  <a:srgbClr val="006600"/>
                </a:solidFill>
              </a:rPr>
              <a:t>                </a:t>
            </a:r>
            <a:endParaRPr lang="ru-RU" sz="2800" i="1" baseline="300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2800" dirty="0" smtClean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1556792"/>
            <a:ext cx="4283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Правильный 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      ответ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6600"/>
                </a:solidFill>
              </a:rPr>
              <a:t>            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6600"/>
                </a:solidFill>
              </a:rPr>
              <a:t> 16у</a:t>
            </a:r>
            <a:r>
              <a:rPr lang="ru-RU" sz="2800" i="1" baseline="30000" dirty="0" smtClean="0">
                <a:solidFill>
                  <a:srgbClr val="006600"/>
                </a:solidFill>
              </a:rPr>
              <a:t>2</a:t>
            </a:r>
            <a:r>
              <a:rPr lang="ru-RU" sz="2800" i="1" dirty="0" smtClean="0">
                <a:solidFill>
                  <a:srgbClr val="006600"/>
                </a:solidFill>
              </a:rPr>
              <a:t>  - 9х</a:t>
            </a:r>
            <a:r>
              <a:rPr lang="ru-RU" sz="2800" i="1" baseline="30000" dirty="0" smtClean="0">
                <a:solidFill>
                  <a:srgbClr val="006600"/>
                </a:solidFill>
              </a:rPr>
              <a:t>2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55097" y="3717032"/>
            <a:ext cx="1152128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82081" y="3495784"/>
            <a:ext cx="19864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03149" y="3506463"/>
            <a:ext cx="19864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3606"/>
            <a:ext cx="2664744" cy="6451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4725145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i="1" dirty="0" smtClean="0">
                <a:solidFill>
                  <a:srgbClr val="F7194E"/>
                </a:solidFill>
                <a:latin typeface="Monotype Corsiva" pitchFamily="66" charset="0"/>
                <a:cs typeface="Times New Roman" pitchFamily="18" charset="0"/>
              </a:rPr>
              <a:t>Кто ищет, тот всегда найдет что искать</a:t>
            </a:r>
            <a:endParaRPr lang="en-US" sz="3200" i="1" dirty="0" smtClean="0">
              <a:solidFill>
                <a:srgbClr val="F7194E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i="1" dirty="0" smtClean="0">
                <a:solidFill>
                  <a:srgbClr val="F7194E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</a:t>
            </a:r>
            <a:r>
              <a:rPr lang="ru-RU" sz="3200" i="1" dirty="0" smtClean="0">
                <a:solidFill>
                  <a:srgbClr val="F7194E"/>
                </a:solidFill>
                <a:latin typeface="Monotype Corsiva" pitchFamily="66" charset="0"/>
                <a:cs typeface="Times New Roman" pitchFamily="18" charset="0"/>
              </a:rPr>
              <a:t> (Илья Герчиков)</a:t>
            </a:r>
          </a:p>
        </p:txBody>
      </p:sp>
      <p:pic>
        <p:nvPicPr>
          <p:cNvPr id="15" name="Рисунок 14" descr="C:\Users\Наталья\Pictures\Организатор клипов (Microsoft)\j0288928.gif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79512" y="3766264"/>
            <a:ext cx="9361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Наталья\Pictures\Организатор клипов (Microsoft)\j0288928.gif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00192" y="3769970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261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4B3D-942F-4BE2-8673-F78915ACA799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26161" y="6492876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МАОУ "Лицей № 29" г. Тамбов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093297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633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Тема урока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«Разложение многочлена на множители 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с помощью комбинации  различных  приемов»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70527"/>
            <a:ext cx="6604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Проверочная работа.  Найти оши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бку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164944"/>
            <a:ext cx="81369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None/>
            </a:pPr>
            <a:r>
              <a:rPr lang="ru-RU" sz="2400" b="1" i="1" dirty="0">
                <a:solidFill>
                  <a:srgbClr val="EAB200"/>
                </a:solidFill>
              </a:rPr>
              <a:t>1. </a:t>
            </a:r>
            <a:r>
              <a:rPr lang="en-US" sz="2400" b="1" i="1" dirty="0"/>
              <a:t>c</a:t>
            </a:r>
            <a:r>
              <a:rPr lang="ru-RU" sz="2400" b="1" i="1" baseline="30000" dirty="0"/>
              <a:t>3</a:t>
            </a:r>
            <a:r>
              <a:rPr lang="ru-RU" sz="2400" b="1" i="1" dirty="0"/>
              <a:t> – 0,25</a:t>
            </a:r>
            <a:r>
              <a:rPr lang="en-US" sz="2400" b="1" i="1" dirty="0"/>
              <a:t>c</a:t>
            </a:r>
            <a:r>
              <a:rPr lang="ru-RU" sz="2400" b="1" i="1" dirty="0"/>
              <a:t> = </a:t>
            </a:r>
            <a:r>
              <a:rPr lang="en-US" sz="2400" b="1" i="1" dirty="0"/>
              <a:t>c</a:t>
            </a:r>
            <a:r>
              <a:rPr lang="ru-RU" sz="2400" b="1" i="1" dirty="0" smtClean="0"/>
              <a:t>(с </a:t>
            </a:r>
            <a:r>
              <a:rPr lang="ru-RU" sz="2400" b="1" i="1" dirty="0"/>
              <a:t>– 0,25) = с(с – 0,5)(с  </a:t>
            </a:r>
            <a:r>
              <a:rPr lang="ru-RU" sz="2400" b="1" i="1" dirty="0" smtClean="0"/>
              <a:t>- </a:t>
            </a:r>
            <a:r>
              <a:rPr lang="ru-RU" sz="2400" b="1" i="1" dirty="0"/>
              <a:t>0,5)</a:t>
            </a:r>
          </a:p>
          <a:p>
            <a:pPr marL="514350" indent="-514350">
              <a:buNone/>
            </a:pPr>
            <a:r>
              <a:rPr lang="ru-RU" sz="2400" b="1" i="1" dirty="0">
                <a:solidFill>
                  <a:srgbClr val="EAB200"/>
                </a:solidFill>
              </a:rPr>
              <a:t>                     </a:t>
            </a:r>
            <a:r>
              <a:rPr lang="ru-RU" sz="2400" b="1" i="1" dirty="0" smtClean="0">
                <a:solidFill>
                  <a:srgbClr val="EAB200"/>
                </a:solidFill>
              </a:rPr>
              <a:t>2. </a:t>
            </a:r>
            <a:r>
              <a:rPr lang="en-US" sz="2400" b="1" i="1" dirty="0" smtClean="0"/>
              <a:t>a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(a </a:t>
            </a:r>
            <a:r>
              <a:rPr lang="en-US" sz="2400" b="1" i="1" dirty="0"/>
              <a:t>+4) – (a + 2)(a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 – 2a +4) </a:t>
            </a:r>
            <a:r>
              <a:rPr lang="ru-RU" sz="2400" b="1" i="1" dirty="0"/>
              <a:t>при а</a:t>
            </a:r>
            <a:r>
              <a:rPr lang="en-US" sz="2400" b="1" i="1" dirty="0"/>
              <a:t> = 3 </a:t>
            </a:r>
            <a:endParaRPr lang="ru-RU" sz="2400" b="1" i="1" dirty="0"/>
          </a:p>
          <a:p>
            <a:pPr marL="514350" lvl="0" indent="-514350">
              <a:buNone/>
            </a:pPr>
            <a:r>
              <a:rPr lang="ru-RU" sz="2400" b="1" i="1" dirty="0"/>
              <a:t>                        </a:t>
            </a:r>
            <a:r>
              <a:rPr lang="en-US" sz="2400" b="1" i="1" dirty="0" smtClean="0"/>
              <a:t>a</a:t>
            </a:r>
            <a:r>
              <a:rPr lang="en-US" sz="2400" b="1" i="1" baseline="30000" dirty="0" smtClean="0"/>
              <a:t>3</a:t>
            </a:r>
            <a:r>
              <a:rPr lang="en-US" sz="2400" b="1" i="1" dirty="0" smtClean="0"/>
              <a:t> </a:t>
            </a:r>
            <a:r>
              <a:rPr lang="en-US" sz="2400" b="1" i="1" dirty="0"/>
              <a:t>+ 4a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 – a</a:t>
            </a:r>
            <a:r>
              <a:rPr lang="en-US" sz="2400" b="1" i="1" baseline="30000" dirty="0"/>
              <a:t>3</a:t>
            </a:r>
            <a:r>
              <a:rPr lang="en-US" sz="2400" b="1" i="1" dirty="0"/>
              <a:t> </a:t>
            </a:r>
            <a:r>
              <a:rPr lang="ru-RU" sz="2400" b="1" i="1" dirty="0" smtClean="0"/>
              <a:t>+ 6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 </a:t>
            </a:r>
            <a:r>
              <a:rPr lang="en-US" sz="2400" b="1" i="1" dirty="0"/>
              <a:t>= 4a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 + 6 = 4·9 </a:t>
            </a:r>
            <a:r>
              <a:rPr lang="en-US" sz="2400" b="1" i="1" dirty="0" smtClean="0"/>
              <a:t>+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6 </a:t>
            </a:r>
            <a:r>
              <a:rPr lang="en-US" sz="2400" b="1" i="1" dirty="0"/>
              <a:t>= 42</a:t>
            </a:r>
            <a:endParaRPr lang="ru-RU" sz="2400" b="1" dirty="0"/>
          </a:p>
          <a:p>
            <a:pPr marL="514350" indent="-514350">
              <a:buNone/>
            </a:pPr>
            <a:r>
              <a:rPr lang="ru-RU" sz="2400" b="1" i="1" dirty="0">
                <a:solidFill>
                  <a:srgbClr val="EAB200"/>
                </a:solidFill>
              </a:rPr>
              <a:t>3.</a:t>
            </a:r>
            <a:r>
              <a:rPr lang="ru-RU" sz="2400" b="1" i="1" dirty="0"/>
              <a:t> </a:t>
            </a:r>
            <a:r>
              <a:rPr lang="en-US" sz="2400" b="1" i="1" dirty="0"/>
              <a:t>x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 – 2</a:t>
            </a:r>
            <a:r>
              <a:rPr lang="en-US" sz="2400" b="1" i="1" dirty="0"/>
              <a:t>xc</a:t>
            </a:r>
            <a:r>
              <a:rPr lang="ru-RU" sz="2400" b="1" i="1" dirty="0"/>
              <a:t> + </a:t>
            </a:r>
            <a:r>
              <a:rPr lang="en-US" sz="2400" b="1" i="1" dirty="0"/>
              <a:t>c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 – </a:t>
            </a:r>
            <a:r>
              <a:rPr lang="en-US" sz="2400" b="1" i="1" dirty="0"/>
              <a:t>d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 = (</a:t>
            </a:r>
            <a:r>
              <a:rPr lang="en-US" sz="2400" b="1" i="1" dirty="0"/>
              <a:t>x</a:t>
            </a:r>
            <a:r>
              <a:rPr lang="ru-RU" sz="2400" b="1" i="1" dirty="0"/>
              <a:t> – </a:t>
            </a:r>
            <a:r>
              <a:rPr lang="en-US" sz="2400" b="1" i="1" dirty="0"/>
              <a:t>c</a:t>
            </a:r>
            <a:r>
              <a:rPr lang="ru-RU" sz="2400" b="1" i="1" dirty="0"/>
              <a:t>)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 – </a:t>
            </a:r>
            <a:r>
              <a:rPr lang="en-US" sz="2400" b="1" i="1" dirty="0"/>
              <a:t>d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 = (</a:t>
            </a:r>
            <a:r>
              <a:rPr lang="en-US" sz="2400" b="1" i="1" dirty="0"/>
              <a:t>x</a:t>
            </a:r>
            <a:r>
              <a:rPr lang="ru-RU" sz="2400" b="1" i="1" dirty="0"/>
              <a:t> </a:t>
            </a:r>
            <a:r>
              <a:rPr lang="ru-RU" sz="2400" b="1" i="1" dirty="0" smtClean="0"/>
              <a:t> +  </a:t>
            </a:r>
            <a:r>
              <a:rPr lang="en-US" sz="2400" b="1" i="1" dirty="0" smtClean="0"/>
              <a:t>c</a:t>
            </a:r>
            <a:r>
              <a:rPr lang="ru-RU" sz="2400" b="1" i="1" dirty="0" smtClean="0"/>
              <a:t> </a:t>
            </a:r>
            <a:r>
              <a:rPr lang="ru-RU" sz="2400" b="1" i="1" dirty="0"/>
              <a:t>– </a:t>
            </a:r>
            <a:r>
              <a:rPr lang="en-US" sz="2400" b="1" i="1" dirty="0"/>
              <a:t>d</a:t>
            </a:r>
            <a:r>
              <a:rPr lang="ru-RU" sz="2400" b="1" i="1" dirty="0"/>
              <a:t>)(</a:t>
            </a:r>
            <a:r>
              <a:rPr lang="en-US" sz="2400" b="1" i="1" dirty="0"/>
              <a:t>x </a:t>
            </a:r>
            <a:r>
              <a:rPr lang="ru-RU" sz="2400" b="1" i="1" dirty="0"/>
              <a:t> </a:t>
            </a:r>
            <a:r>
              <a:rPr lang="ru-RU" sz="2400" b="1" i="1" dirty="0" smtClean="0"/>
              <a:t>+  </a:t>
            </a:r>
            <a:r>
              <a:rPr lang="en-US" sz="2400" b="1" i="1" dirty="0"/>
              <a:t>c</a:t>
            </a:r>
            <a:r>
              <a:rPr lang="ru-RU" sz="2400" b="1" i="1" dirty="0"/>
              <a:t> +</a:t>
            </a:r>
            <a:r>
              <a:rPr lang="en-US" sz="2400" b="1" i="1" dirty="0"/>
              <a:t>d</a:t>
            </a:r>
            <a:r>
              <a:rPr lang="ru-RU" sz="2400" b="1" i="1" dirty="0"/>
              <a:t>)</a:t>
            </a:r>
          </a:p>
          <a:p>
            <a:pPr marL="514350" indent="-514350">
              <a:buNone/>
            </a:pPr>
            <a:r>
              <a:rPr lang="ru-RU" sz="2400" b="1" i="1" dirty="0">
                <a:solidFill>
                  <a:srgbClr val="EAB200"/>
                </a:solidFill>
              </a:rPr>
              <a:t>     </a:t>
            </a:r>
            <a:endParaRPr lang="ru-RU" sz="2400" b="1" i="1" dirty="0" smtClean="0">
              <a:solidFill>
                <a:srgbClr val="EAB200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rgbClr val="EAB200"/>
                </a:solidFill>
              </a:rPr>
              <a:t> </a:t>
            </a:r>
            <a:r>
              <a:rPr lang="en-US" sz="2400" b="1" i="1" dirty="0">
                <a:solidFill>
                  <a:srgbClr val="EAB200"/>
                </a:solidFill>
              </a:rPr>
              <a:t>1</a:t>
            </a:r>
            <a:r>
              <a:rPr lang="ru-RU" sz="2400" b="1" i="1" dirty="0">
                <a:solidFill>
                  <a:srgbClr val="EAB200"/>
                </a:solidFill>
              </a:rPr>
              <a:t>. 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 0,16</a:t>
            </a:r>
            <a:r>
              <a:rPr lang="en-US" sz="2400" b="1" i="1" dirty="0"/>
              <a:t>x</a:t>
            </a:r>
            <a:r>
              <a:rPr lang="ru-RU" sz="2400" b="1" i="1" baseline="30000" dirty="0"/>
              <a:t>2</a:t>
            </a:r>
            <a:r>
              <a:rPr lang="en-US" sz="2400" b="1" i="1" dirty="0"/>
              <a:t>y</a:t>
            </a:r>
            <a:r>
              <a:rPr lang="ru-RU" sz="2400" b="1" i="1" dirty="0"/>
              <a:t> – </a:t>
            </a:r>
            <a:r>
              <a:rPr lang="en-US" sz="2400" b="1" i="1" dirty="0"/>
              <a:t>y</a:t>
            </a:r>
            <a:r>
              <a:rPr lang="ru-RU" sz="2400" b="1" i="1" baseline="30000" dirty="0"/>
              <a:t>3</a:t>
            </a:r>
            <a:r>
              <a:rPr lang="ru-RU" sz="2400" b="1" i="1" dirty="0"/>
              <a:t> = </a:t>
            </a:r>
            <a:r>
              <a:rPr lang="en-US" sz="2400" b="1" i="1" dirty="0"/>
              <a:t>y</a:t>
            </a:r>
            <a:r>
              <a:rPr lang="ru-RU" sz="2400" b="1" i="1" dirty="0" smtClean="0"/>
              <a:t>(0,16</a:t>
            </a:r>
            <a:r>
              <a:rPr lang="en-US" sz="2400" b="1" i="1" dirty="0"/>
              <a:t>x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 – </a:t>
            </a:r>
            <a:r>
              <a:rPr lang="en-US" sz="2400" b="1" i="1" dirty="0"/>
              <a:t>y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)  </a:t>
            </a:r>
            <a:r>
              <a:rPr lang="ru-RU" sz="2400" b="1" i="1" dirty="0" smtClean="0"/>
              <a:t>=  (0,8</a:t>
            </a:r>
            <a:r>
              <a:rPr lang="en-US" sz="2400" b="1" i="1" dirty="0" smtClean="0"/>
              <a:t>x</a:t>
            </a:r>
            <a:r>
              <a:rPr lang="ru-RU" sz="2400" b="1" i="1" dirty="0" smtClean="0"/>
              <a:t> </a:t>
            </a:r>
            <a:r>
              <a:rPr lang="ru-RU" sz="2400" b="1" i="1" dirty="0"/>
              <a:t>– </a:t>
            </a:r>
            <a:r>
              <a:rPr lang="en-US" sz="2400" b="1" i="1" dirty="0"/>
              <a:t>y</a:t>
            </a:r>
            <a:r>
              <a:rPr lang="ru-RU" sz="2400" b="1" i="1" dirty="0"/>
              <a:t>) </a:t>
            </a:r>
            <a:r>
              <a:rPr lang="ru-RU" sz="2400" b="1" i="1" dirty="0" smtClean="0"/>
              <a:t>(0,8х+</a:t>
            </a:r>
            <a:r>
              <a:rPr lang="en-US" sz="2400" b="1" i="1" dirty="0"/>
              <a:t>y</a:t>
            </a:r>
            <a:r>
              <a:rPr lang="ru-RU" sz="2400" b="1" i="1" dirty="0"/>
              <a:t>) 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rgbClr val="EAB200"/>
                </a:solidFill>
              </a:rPr>
              <a:t>                         2</a:t>
            </a:r>
            <a:r>
              <a:rPr lang="ru-RU" sz="2400" b="1" i="1" dirty="0">
                <a:solidFill>
                  <a:srgbClr val="EAB200"/>
                </a:solidFill>
              </a:rPr>
              <a:t>.  </a:t>
            </a:r>
            <a:r>
              <a:rPr lang="en-US" sz="2400" b="1" i="1" dirty="0"/>
              <a:t>x</a:t>
            </a:r>
            <a:r>
              <a:rPr lang="ru-RU" sz="2400" b="1" i="1" dirty="0"/>
              <a:t>(</a:t>
            </a:r>
            <a:r>
              <a:rPr lang="en-US" sz="2400" b="1" i="1" dirty="0"/>
              <a:t>x</a:t>
            </a:r>
            <a:r>
              <a:rPr lang="ru-RU" sz="2400" b="1" i="1" dirty="0"/>
              <a:t> +3)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 – (</a:t>
            </a:r>
            <a:r>
              <a:rPr lang="en-US" sz="2400" b="1" i="1" dirty="0"/>
              <a:t>x</a:t>
            </a:r>
            <a:r>
              <a:rPr lang="ru-RU" sz="2400" b="1" i="1" dirty="0"/>
              <a:t> – 1)(</a:t>
            </a:r>
            <a:r>
              <a:rPr lang="en-US" sz="2400" b="1" i="1" dirty="0"/>
              <a:t>x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 + </a:t>
            </a:r>
            <a:r>
              <a:rPr lang="en-US" sz="2400" b="1" i="1" dirty="0"/>
              <a:t>x</a:t>
            </a:r>
            <a:r>
              <a:rPr lang="ru-RU" sz="2400" b="1" i="1" dirty="0"/>
              <a:t> +1) при х = 2 </a:t>
            </a:r>
            <a:endParaRPr lang="en-US" sz="2400" b="1" dirty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en-US" sz="2400" b="1" i="1" dirty="0"/>
              <a:t>x</a:t>
            </a:r>
            <a:r>
              <a:rPr lang="ru-RU" sz="2400" b="1" i="1" dirty="0"/>
              <a:t>(</a:t>
            </a:r>
            <a:r>
              <a:rPr lang="en-US" sz="2400" b="1" i="1" dirty="0"/>
              <a:t>x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 +  </a:t>
            </a:r>
            <a:r>
              <a:rPr lang="ru-RU" sz="2400" b="1" i="1" dirty="0" smtClean="0"/>
              <a:t>3</a:t>
            </a:r>
            <a:r>
              <a:rPr lang="en-US" sz="2400" b="1" i="1" dirty="0" smtClean="0"/>
              <a:t>x</a:t>
            </a:r>
            <a:r>
              <a:rPr lang="ru-RU" sz="2400" b="1" i="1" dirty="0" smtClean="0"/>
              <a:t> </a:t>
            </a:r>
            <a:r>
              <a:rPr lang="ru-RU" sz="2400" b="1" i="1" dirty="0"/>
              <a:t>+ 9) – (</a:t>
            </a:r>
            <a:r>
              <a:rPr lang="en-US" sz="2400" b="1" i="1" dirty="0"/>
              <a:t>x</a:t>
            </a:r>
            <a:r>
              <a:rPr lang="ru-RU" sz="2400" b="1" i="1" baseline="30000" dirty="0"/>
              <a:t>3</a:t>
            </a:r>
            <a:r>
              <a:rPr lang="ru-RU" sz="2400" b="1" i="1" dirty="0"/>
              <a:t> </a:t>
            </a:r>
            <a:r>
              <a:rPr lang="ru-RU" sz="2400" b="1" i="1" dirty="0" smtClean="0"/>
              <a:t>+ 1</a:t>
            </a:r>
            <a:r>
              <a:rPr lang="ru-RU" sz="2400" b="1" i="1" dirty="0"/>
              <a:t>) = </a:t>
            </a:r>
            <a:r>
              <a:rPr lang="en-US" sz="2400" b="1" i="1" dirty="0"/>
              <a:t>x</a:t>
            </a:r>
            <a:r>
              <a:rPr lang="ru-RU" sz="2400" b="1" i="1" baseline="30000" dirty="0"/>
              <a:t>3</a:t>
            </a:r>
            <a:r>
              <a:rPr lang="ru-RU" sz="2400" b="1" i="1" dirty="0"/>
              <a:t> + 3</a:t>
            </a:r>
            <a:r>
              <a:rPr lang="en-US" sz="2400" b="1" i="1" dirty="0"/>
              <a:t>x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 + 9</a:t>
            </a:r>
            <a:r>
              <a:rPr lang="en-US" sz="2400" b="1" i="1" dirty="0"/>
              <a:t>x</a:t>
            </a:r>
            <a:r>
              <a:rPr lang="ru-RU" sz="2400" b="1" i="1" dirty="0"/>
              <a:t>  - </a:t>
            </a:r>
            <a:r>
              <a:rPr lang="en-US" sz="2400" b="1" i="1" dirty="0"/>
              <a:t>x</a:t>
            </a:r>
            <a:r>
              <a:rPr lang="ru-RU" sz="2400" b="1" i="1" baseline="30000" dirty="0"/>
              <a:t>3</a:t>
            </a:r>
            <a:r>
              <a:rPr lang="ru-RU" sz="2400" b="1" i="1" dirty="0"/>
              <a:t> – 1 =  </a:t>
            </a:r>
          </a:p>
          <a:p>
            <a:pPr marL="514350" indent="-514350">
              <a:buNone/>
            </a:pPr>
            <a:r>
              <a:rPr lang="ru-RU" sz="2400" b="1" i="1" dirty="0"/>
              <a:t> = 3</a:t>
            </a:r>
            <a:r>
              <a:rPr lang="en-US" sz="2400" b="1" i="1" dirty="0"/>
              <a:t>x</a:t>
            </a:r>
            <a:r>
              <a:rPr lang="ru-RU" sz="2400" b="1" i="1" baseline="30000" dirty="0"/>
              <a:t>2</a:t>
            </a:r>
            <a:r>
              <a:rPr lang="ru-RU" sz="2400" b="1" i="1" dirty="0"/>
              <a:t> + 9</a:t>
            </a:r>
            <a:r>
              <a:rPr lang="en-US" sz="2400" b="1" i="1" dirty="0"/>
              <a:t>x</a:t>
            </a:r>
            <a:r>
              <a:rPr lang="ru-RU" sz="2400" b="1" i="1" dirty="0"/>
              <a:t> – </a:t>
            </a:r>
            <a:r>
              <a:rPr lang="ru-RU" sz="2400" b="1" i="1" dirty="0" smtClean="0"/>
              <a:t>1 </a:t>
            </a:r>
            <a:r>
              <a:rPr lang="ru-RU" sz="2400" b="1" i="1" dirty="0"/>
              <a:t>= 3·4 + 9·2 – 1 = 29 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rgbClr val="EAB200"/>
                </a:solidFill>
              </a:rPr>
              <a:t>3</a:t>
            </a:r>
            <a:r>
              <a:rPr lang="ru-RU" sz="2400" b="1" i="1" dirty="0">
                <a:solidFill>
                  <a:srgbClr val="EAB200"/>
                </a:solidFill>
              </a:rPr>
              <a:t>. </a:t>
            </a:r>
            <a:r>
              <a:rPr lang="en-US" sz="2400" b="1" i="1" dirty="0"/>
              <a:t>x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 – a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 – 10a – 25 = x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 – (</a:t>
            </a:r>
            <a:r>
              <a:rPr lang="en-US" sz="2400" b="1" i="1" dirty="0" smtClean="0"/>
              <a:t>a</a:t>
            </a:r>
            <a:r>
              <a:rPr lang="ru-RU" sz="2400" b="1" i="1" dirty="0" smtClean="0"/>
              <a:t> - 10</a:t>
            </a:r>
            <a:r>
              <a:rPr lang="en-US" sz="2400" b="1" i="1" dirty="0" smtClean="0"/>
              <a:t>)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 </a:t>
            </a:r>
            <a:r>
              <a:rPr lang="en-US" sz="2400" b="1" i="1" dirty="0"/>
              <a:t>= </a:t>
            </a:r>
            <a:endParaRPr lang="ru-RU" sz="2400" b="1" i="1" dirty="0"/>
          </a:p>
          <a:p>
            <a:pPr marL="514350" indent="-514350">
              <a:buNone/>
            </a:pPr>
            <a:r>
              <a:rPr lang="ru-RU" sz="2400" b="1" i="1" dirty="0"/>
              <a:t>              = </a:t>
            </a:r>
            <a:r>
              <a:rPr lang="en-US" sz="2400" b="1" i="1" dirty="0"/>
              <a:t>(x – a + 10)(x + a – 10</a:t>
            </a:r>
            <a:r>
              <a:rPr lang="ru-RU" sz="2400" b="1" i="1" dirty="0"/>
              <a:t>)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7028" y="3789041"/>
            <a:ext cx="69952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0416" y="3789041"/>
            <a:ext cx="0" cy="25308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2748"/>
            <a:ext cx="2057582" cy="64515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267744" y="2564904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42892" y="2575794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96509" y="3268411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50422" y="3268411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12160" y="3268411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65434" y="3268411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850422" y="368888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71742" y="438943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08948" y="368888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66684" y="438943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12160" y="4381660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43608" y="5157192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571124" y="5152514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12533" y="5153805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08104" y="5153805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529814" y="5445224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481874" y="5454215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86834" y="546320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068942" y="546320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156679" y="631032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04521" y="5877272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128557" y="5859462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483768" y="631032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97747" y="6310326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703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08" y="783668"/>
            <a:ext cx="4140312" cy="53096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021"/>
            <a:ext cx="4104456" cy="61903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F06C-BBA3-4330-BE64-6AC986665B53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26161" y="6492876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МАОУ "Лицей № 29" г. Тамбов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07109" y="6237313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63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6" y="211455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59789" y="335021"/>
            <a:ext cx="4849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6600"/>
                </a:solidFill>
                <a:latin typeface="Monotype Corsiva" pitchFamily="66" charset="0"/>
              </a:rPr>
              <a:t>Подведение итогов работы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784" y="16746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i="1" dirty="0">
                <a:solidFill>
                  <a:srgbClr val="002060"/>
                </a:solidFill>
              </a:rPr>
              <a:t>сегодня я узнал…</a:t>
            </a:r>
          </a:p>
          <a:p>
            <a:r>
              <a:rPr lang="ru-RU" sz="4000" i="1" dirty="0">
                <a:solidFill>
                  <a:srgbClr val="002060"/>
                </a:solidFill>
              </a:rPr>
              <a:t>я понял, что…</a:t>
            </a:r>
          </a:p>
          <a:p>
            <a:r>
              <a:rPr lang="ru-RU" sz="4000" i="1" dirty="0">
                <a:solidFill>
                  <a:srgbClr val="002060"/>
                </a:solidFill>
              </a:rPr>
              <a:t>теперь я могу…</a:t>
            </a:r>
          </a:p>
          <a:p>
            <a:r>
              <a:rPr lang="ru-RU" sz="4000" i="1" dirty="0">
                <a:solidFill>
                  <a:srgbClr val="002060"/>
                </a:solidFill>
              </a:rPr>
              <a:t>я научился…</a:t>
            </a:r>
          </a:p>
          <a:p>
            <a:r>
              <a:rPr lang="ru-RU" sz="4000" i="1" dirty="0">
                <a:solidFill>
                  <a:srgbClr val="002060"/>
                </a:solidFill>
              </a:rPr>
              <a:t>мне захотелось…</a:t>
            </a:r>
          </a:p>
          <a:p>
            <a:r>
              <a:rPr lang="ru-RU" sz="4000" i="1" dirty="0">
                <a:solidFill>
                  <a:srgbClr val="002060"/>
                </a:solidFill>
              </a:rPr>
              <a:t>было трудно…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16139" y="1196752"/>
            <a:ext cx="2776217" cy="443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0635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7580" y="440892"/>
            <a:ext cx="5257032" cy="70567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FD8-E129-4F70-B8EE-B4E5ED1E22D3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89964" y="6492876"/>
            <a:ext cx="2895600" cy="365125"/>
          </a:xfrm>
        </p:spPr>
        <p:txBody>
          <a:bodyPr/>
          <a:lstStyle/>
          <a:p>
            <a:r>
              <a:rPr lang="ru-RU" dirty="0" smtClean="0"/>
              <a:t>МАОУ "Лицей № 29" г. Тамбов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51964" y="6093297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Тема урока</a:t>
            </a:r>
            <a:b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 «Разложение многочлена на множители </a:t>
            </a:r>
            <a:b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 с помощью комбинации  различных  приемов»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8432" y="1916832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Задания повышенного уровня</a:t>
            </a:r>
          </a:p>
          <a:p>
            <a:pPr>
              <a:buNone/>
            </a:pPr>
            <a:r>
              <a:rPr lang="ru-RU" sz="2800" dirty="0">
                <a:solidFill>
                  <a:srgbClr val="006600"/>
                </a:solidFill>
              </a:rPr>
              <a:t>Решите уравнение</a:t>
            </a:r>
          </a:p>
          <a:p>
            <a:pPr>
              <a:buNone/>
            </a:pPr>
            <a:r>
              <a:rPr lang="en-US" sz="2800" dirty="0">
                <a:solidFill>
                  <a:srgbClr val="006600"/>
                </a:solidFill>
                <a:latin typeface="Corbel" pitchFamily="34" charset="0"/>
              </a:rPr>
              <a:t>y ³ - </a:t>
            </a:r>
            <a:r>
              <a:rPr lang="ru-RU" sz="2800" dirty="0">
                <a:solidFill>
                  <a:srgbClr val="006600"/>
                </a:solidFill>
                <a:latin typeface="Corbel" pitchFamily="34" charset="0"/>
              </a:rPr>
              <a:t>у</a:t>
            </a:r>
            <a:r>
              <a:rPr lang="en-US" sz="2800" dirty="0">
                <a:solidFill>
                  <a:srgbClr val="006600"/>
                </a:solidFill>
                <a:latin typeface="Corbel" pitchFamily="34" charset="0"/>
              </a:rPr>
              <a:t>² = 16y - 16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endParaRPr lang="ru-RU" sz="2800" dirty="0">
              <a:solidFill>
                <a:srgbClr val="00660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006600"/>
              </a:solidFill>
            </a:endParaRP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Задания творческого уровня</a:t>
            </a:r>
          </a:p>
          <a:p>
            <a:pPr>
              <a:buNone/>
            </a:pPr>
            <a:r>
              <a:rPr lang="ru-RU" sz="2800" dirty="0">
                <a:solidFill>
                  <a:srgbClr val="006600"/>
                </a:solidFill>
              </a:rPr>
              <a:t>Докажите, что значения многочлена </a:t>
            </a:r>
            <a:r>
              <a:rPr lang="en-US" sz="2800" i="1" dirty="0">
                <a:solidFill>
                  <a:srgbClr val="006600"/>
                </a:solidFill>
              </a:rPr>
              <a:t>x³ - x </a:t>
            </a:r>
            <a:r>
              <a:rPr lang="ru-RU" sz="2800" dirty="0">
                <a:solidFill>
                  <a:srgbClr val="006600"/>
                </a:solidFill>
              </a:rPr>
              <a:t>при целых значениях  </a:t>
            </a:r>
            <a:r>
              <a:rPr lang="en-US" sz="2800" i="1" dirty="0">
                <a:solidFill>
                  <a:srgbClr val="006600"/>
                </a:solidFill>
              </a:rPr>
              <a:t>x</a:t>
            </a:r>
            <a:r>
              <a:rPr lang="ru-RU" sz="2800" i="1" dirty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6600"/>
                </a:solidFill>
              </a:rPr>
              <a:t>кратны числу 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5124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6600"/>
                </a:solidFill>
              </a:rPr>
              <a:t>§ 34</a:t>
            </a:r>
          </a:p>
          <a:p>
            <a:r>
              <a:rPr lang="ru-RU" sz="3600" dirty="0">
                <a:solidFill>
                  <a:srgbClr val="006600"/>
                </a:solidFill>
              </a:rPr>
              <a:t>№ 20.2</a:t>
            </a:r>
            <a:endParaRPr lang="en-US" sz="3600" dirty="0">
              <a:solidFill>
                <a:srgbClr val="006600"/>
              </a:solidFill>
            </a:endParaRPr>
          </a:p>
          <a:p>
            <a:r>
              <a:rPr lang="ru-RU" sz="3600" dirty="0">
                <a:solidFill>
                  <a:srgbClr val="006600"/>
                </a:solidFill>
              </a:rPr>
              <a:t>№ 20.4</a:t>
            </a:r>
          </a:p>
          <a:p>
            <a:r>
              <a:rPr lang="ru-RU" sz="3600" dirty="0">
                <a:solidFill>
                  <a:srgbClr val="006600"/>
                </a:solidFill>
              </a:rPr>
              <a:t>№ 20.12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7"/>
            <a:ext cx="5389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Домашнее задание: </a:t>
            </a:r>
            <a:r>
              <a:rPr lang="en-US" sz="3600" dirty="0">
                <a:solidFill>
                  <a:srgbClr val="002060"/>
                </a:solidFill>
                <a:latin typeface="Monotype Corsiva" pitchFamily="66" charset="0"/>
              </a:rPr>
              <a:t>dnevnik.ru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71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0448" y="-1186116"/>
            <a:ext cx="6805114" cy="91773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1F699-CEB5-40ED-8BF6-69F7792A4E8D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12485" y="6492876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МАОУ "Лицей № 29" г. Тамбов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5344" y="6165305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15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9309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</a:rPr>
              <a:t>Спасибо за прекрасный урок!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51502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"/>
            <a:ext cx="241176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6751"/>
            <a:ext cx="7487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Тема урока: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«Разложение многочлена на множители 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с помощью комбинации  различных  приемов»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940" y="1643507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Цель урока</a:t>
            </a:r>
            <a:r>
              <a:rPr lang="ru-RU" sz="2400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>
                <a:solidFill>
                  <a:srgbClr val="002060"/>
                </a:solidFill>
              </a:rPr>
              <a:t>закрепить навыки  применения разложения многочленов на множители с помощью комбинации различных приемов для решения практических  заданий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6600"/>
                </a:solidFill>
              </a:rPr>
              <a:t/>
            </a:r>
            <a:br>
              <a:rPr lang="ru-RU" sz="2400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F7194E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Проблемный вопрос: </a:t>
            </a:r>
            <a:r>
              <a:rPr lang="ru-RU" sz="2400" dirty="0" smtClean="0">
                <a:solidFill>
                  <a:srgbClr val="002060"/>
                </a:solidFill>
              </a:rPr>
              <a:t>если овладеть приемами разложения многочлена на множители и научиться  последовательно их      применять, то получиться ли решать проще некоторые практические задачи? 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76" y="4467021"/>
            <a:ext cx="223107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ContrastingLeftFacing"/>
            <a:lightRig rig="threePt" dir="t"/>
          </a:scene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67544" y="6476347"/>
            <a:ext cx="2133600" cy="365125"/>
          </a:xfrm>
        </p:spPr>
        <p:txBody>
          <a:bodyPr/>
          <a:lstStyle/>
          <a:p>
            <a:fld id="{003754EB-15E9-4771-A201-2D7B8A482087}" type="datetime1">
              <a:rPr lang="ru-RU" smtClean="0"/>
              <a:t>24.10.2023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335292" y="6364054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МАОУ "Лицей № 29" г. Тамбов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71320" y="6093296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9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65" y="1"/>
            <a:ext cx="3797794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FC2D-2A6D-4820-BCD6-7B46402E1F10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32118" y="6287248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МАОУ "Лицей № 29" г. Тамбов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0721" y="5709166"/>
            <a:ext cx="2133600" cy="556171"/>
          </a:xfrm>
        </p:spPr>
        <p:txBody>
          <a:bodyPr/>
          <a:lstStyle/>
          <a:p>
            <a:fld id="{90073981-7777-4053-8348-85611ECAFA82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2997" y="1712714"/>
            <a:ext cx="2571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Цитата урока: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336" y="2492896"/>
            <a:ext cx="5174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7194E"/>
                </a:solidFill>
              </a:rPr>
              <a:t>Мир освещается солнцем!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655">
            <a:off x="236776" y="3507511"/>
            <a:ext cx="2828925" cy="2381250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40740" y="3077671"/>
            <a:ext cx="3703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7194E"/>
                </a:solidFill>
              </a:rPr>
              <a:t>А человек знанием</a:t>
            </a:r>
            <a:r>
              <a:rPr lang="ru-RU" sz="2400" b="1" i="1" dirty="0" smtClean="0">
                <a:solidFill>
                  <a:srgbClr val="F7194E"/>
                </a:solidFill>
              </a:rPr>
              <a:t>!</a:t>
            </a:r>
            <a:endParaRPr lang="ru-RU" sz="24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6489">
            <a:off x="3760125" y="4007954"/>
            <a:ext cx="2664296" cy="222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0" y="66110"/>
            <a:ext cx="6516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  <a:t>Тема урока</a:t>
            </a:r>
            <a:b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  <a:t> «Разложение многочлена на множители </a:t>
            </a:r>
            <a:b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  <a:t> с помощью комбинации  различных  приемов»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69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5637"/>
            <a:ext cx="2601925" cy="68423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7EAC-6D50-4985-BC57-8411B7B6055E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МАОУ "Лицей № 29" г. Тамбов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237313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81969"/>
            <a:ext cx="4701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Проверка домашнего задания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9805" y="172223"/>
            <a:ext cx="1478915" cy="104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5796136" y="1221878"/>
            <a:ext cx="2808312" cy="108012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Вынесение общего </a:t>
            </a:r>
          </a:p>
          <a:p>
            <a:pPr algn="ctr"/>
            <a:r>
              <a:rPr lang="ru-RU" sz="2000" b="1" dirty="0" smtClean="0"/>
              <a:t>множителя за скобки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7792" y="2564904"/>
            <a:ext cx="2808312" cy="108012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Формула сокращенного</a:t>
            </a:r>
          </a:p>
          <a:p>
            <a:pPr algn="ctr"/>
            <a:r>
              <a:rPr lang="ru-RU" sz="2000" b="1" dirty="0" smtClean="0"/>
              <a:t>умножения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9448" y="3861048"/>
            <a:ext cx="2808312" cy="108012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 раскладывается на множители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9448" y="5157192"/>
            <a:ext cx="2808312" cy="108012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Способ </a:t>
            </a:r>
          </a:p>
          <a:p>
            <a:pPr algn="ctr"/>
            <a:r>
              <a:rPr lang="ru-RU" sz="2000" b="1" dirty="0" smtClean="0"/>
              <a:t>группировки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6232" y="1185352"/>
            <a:ext cx="2376264" cy="50405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8x³ + 3x²y + 3y²x + y³ </a:t>
            </a:r>
            <a:endParaRPr lang="ru-RU" sz="17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5661" y="1844824"/>
            <a:ext cx="2330116" cy="50405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15 а²</a:t>
            </a:r>
            <a:r>
              <a:rPr lang="en-US" b="1" dirty="0" smtClean="0"/>
              <a:t>b + 3a²b³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9592" y="2492897"/>
            <a:ext cx="2336184" cy="50405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700" b="1" dirty="0" smtClean="0"/>
              <a:t>2an – 5bm</a:t>
            </a:r>
            <a:r>
              <a:rPr lang="ru-RU" sz="1700" b="1" dirty="0" smtClean="0"/>
              <a:t> -  </a:t>
            </a:r>
            <a:r>
              <a:rPr lang="en-US" sz="1700" b="1" dirty="0" smtClean="0"/>
              <a:t>10bn+am</a:t>
            </a:r>
            <a:endParaRPr lang="ru-RU" sz="17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5661" y="3143637"/>
            <a:ext cx="2376264" cy="50405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x² + 6x +9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9592" y="3789040"/>
            <a:ext cx="2376264" cy="50405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4a⁴ + 25b²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5660" y="4463499"/>
            <a:ext cx="2376264" cy="50405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49m² - 25n²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3889" y="5824326"/>
            <a:ext cx="2376264" cy="50405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2y(x – 5) + x(x – 5)</a:t>
            </a:r>
            <a:endParaRPr lang="ru-RU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582496" y="1419477"/>
            <a:ext cx="3168352" cy="172149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532509" y="1844825"/>
            <a:ext cx="3218339" cy="208229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55776" y="2744925"/>
            <a:ext cx="3168352" cy="29883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555776" y="3284984"/>
            <a:ext cx="3195072" cy="10801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555776" y="3392996"/>
            <a:ext cx="3195072" cy="129614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582496" y="4041068"/>
            <a:ext cx="3141632" cy="42243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595856" y="5409220"/>
            <a:ext cx="3168352" cy="39604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25660" y="5139835"/>
            <a:ext cx="2376264" cy="50405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3a² + 3ab – 7a – 7b</a:t>
            </a:r>
            <a:endParaRPr lang="ru-RU" b="1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601925" y="1948939"/>
            <a:ext cx="3122204" cy="409035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03850" y="1065450"/>
            <a:ext cx="2339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МОЛОДЦЫ!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54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0895" y="1267780"/>
            <a:ext cx="4994222" cy="5563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75948" y="6489963"/>
            <a:ext cx="2133600" cy="365125"/>
          </a:xfrm>
        </p:spPr>
        <p:txBody>
          <a:bodyPr/>
          <a:lstStyle/>
          <a:p>
            <a:fld id="{4A20F77A-BEF2-4CCB-8A06-FCC96208B241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5"/>
          </a:xfrm>
        </p:spPr>
        <p:txBody>
          <a:bodyPr/>
          <a:lstStyle/>
          <a:p>
            <a:r>
              <a:rPr lang="ru-RU" dirty="0" smtClean="0"/>
              <a:t>МАОУ "Лицей № 29" г. Тамбов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093297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711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Тема урока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«Разложение многочлена на множители 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с помощью комбинации  различных  приемов»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6237" y="1267439"/>
            <a:ext cx="3610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Повторим   теорию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" y="1757505"/>
            <a:ext cx="2903026" cy="469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09863" y="2132856"/>
            <a:ext cx="4617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00"/>
              </a:buClr>
            </a:pPr>
            <a:r>
              <a:rPr lang="en-US" sz="2800" dirty="0" smtClean="0">
                <a:hlinkClick r:id="rId4"/>
              </a:rPr>
              <a:t>https://www.yaklass.ru/p/algebra/7-klass/razlozhenie-mnogochlenov-na-mnozhiteli-sposoby-razlozheniia-11005/razlozhenie-na-mnozhiteli-sochetanie-razlichnykh-priemov-11446/re-e36e0225-c320-4004-a888-62a6a91687be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5427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1535" y="-1570898"/>
            <a:ext cx="2088680" cy="533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2F5-772A-47AA-8CEE-A95FDD7BFC11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26161" y="6492876"/>
            <a:ext cx="2895600" cy="365125"/>
          </a:xfrm>
        </p:spPr>
        <p:txBody>
          <a:bodyPr/>
          <a:lstStyle/>
          <a:p>
            <a:r>
              <a:rPr lang="ru-RU" dirty="0" smtClean="0"/>
              <a:t>МАОУ "Лицей № 29" г. Тамбов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093297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Тема урока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«Разложение многочлена на множители 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с помощью комбинации  различных  приемов»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379" y="255968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2800" b="1" i="1" dirty="0" smtClean="0">
                <a:solidFill>
                  <a:srgbClr val="F7194E"/>
                </a:solidFill>
              </a:rPr>
              <a:t>5m</a:t>
            </a:r>
            <a:r>
              <a:rPr lang="en-US" sz="2800" b="1" i="1" baseline="30000" dirty="0" smtClean="0">
                <a:solidFill>
                  <a:srgbClr val="F7194E"/>
                </a:solidFill>
              </a:rPr>
              <a:t>3</a:t>
            </a:r>
            <a:r>
              <a:rPr lang="en-US" sz="2800" b="1" i="1" dirty="0" smtClean="0">
                <a:solidFill>
                  <a:srgbClr val="F7194E"/>
                </a:solidFill>
              </a:rPr>
              <a:t> </a:t>
            </a:r>
            <a:r>
              <a:rPr lang="en-US" sz="2800" b="1" i="1" dirty="0">
                <a:solidFill>
                  <a:srgbClr val="F7194E"/>
                </a:solidFill>
              </a:rPr>
              <a:t>– 5 mn</a:t>
            </a:r>
            <a:r>
              <a:rPr lang="en-US" sz="2800" b="1" i="1" baseline="30000" dirty="0">
                <a:solidFill>
                  <a:srgbClr val="F7194E"/>
                </a:solidFill>
              </a:rPr>
              <a:t>2</a:t>
            </a:r>
            <a:r>
              <a:rPr lang="en-US" sz="2800" b="1" i="1" dirty="0">
                <a:solidFill>
                  <a:srgbClr val="F7194E"/>
                </a:solidFill>
              </a:rPr>
              <a:t> </a:t>
            </a:r>
            <a:r>
              <a:rPr lang="ru-RU" sz="2800" b="1" i="1" dirty="0">
                <a:solidFill>
                  <a:srgbClr val="006600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9408" y="2195556"/>
            <a:ext cx="1584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rgbClr val="006600"/>
              </a:solidFill>
            </a:endParaRPr>
          </a:p>
          <a:p>
            <a:r>
              <a:rPr lang="en-US" sz="2400" b="1" i="1" dirty="0" smtClean="0">
                <a:solidFill>
                  <a:srgbClr val="006600"/>
                </a:solidFill>
              </a:rPr>
              <a:t>(</a:t>
            </a:r>
            <a:r>
              <a:rPr lang="en-US" sz="2800" b="1" i="1" dirty="0" smtClean="0">
                <a:solidFill>
                  <a:srgbClr val="006600"/>
                </a:solidFill>
              </a:rPr>
              <a:t>m</a:t>
            </a:r>
            <a:r>
              <a:rPr lang="en-US" sz="2800" b="1" i="1" baseline="30000" dirty="0" smtClean="0">
                <a:solidFill>
                  <a:srgbClr val="006600"/>
                </a:solidFill>
              </a:rPr>
              <a:t>2</a:t>
            </a:r>
            <a:r>
              <a:rPr lang="en-US" sz="2800" b="1" i="1" dirty="0" smtClean="0">
                <a:solidFill>
                  <a:srgbClr val="006600"/>
                </a:solidFill>
              </a:rPr>
              <a:t> – n</a:t>
            </a:r>
            <a:r>
              <a:rPr lang="en-US" sz="2800" b="1" i="1" baseline="30000" dirty="0" smtClean="0">
                <a:solidFill>
                  <a:srgbClr val="006600"/>
                </a:solidFill>
              </a:rPr>
              <a:t>2</a:t>
            </a:r>
            <a:r>
              <a:rPr lang="en-US" sz="2800" b="1" i="1" dirty="0" smtClean="0">
                <a:solidFill>
                  <a:srgbClr val="006600"/>
                </a:solidFill>
              </a:rPr>
              <a:t>)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56476" y="2171223"/>
            <a:ext cx="6480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rgbClr val="006600"/>
              </a:solidFill>
            </a:endParaRPr>
          </a:p>
          <a:p>
            <a:r>
              <a:rPr lang="en-US" sz="2400" b="1" i="1" dirty="0" smtClean="0">
                <a:solidFill>
                  <a:srgbClr val="006600"/>
                </a:solidFill>
              </a:rPr>
              <a:t>5</a:t>
            </a:r>
            <a:r>
              <a:rPr lang="en-US" sz="2800" b="1" i="1" dirty="0" smtClean="0">
                <a:solidFill>
                  <a:srgbClr val="006600"/>
                </a:solidFill>
              </a:rPr>
              <a:t>m</a:t>
            </a:r>
            <a:r>
              <a:rPr lang="ru-RU" sz="2400" b="1" i="1" dirty="0" smtClean="0">
                <a:solidFill>
                  <a:srgbClr val="006600"/>
                </a:solidFill>
              </a:rPr>
              <a:t>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4" y="2143841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800" b="1" i="1" dirty="0" smtClean="0">
              <a:solidFill>
                <a:srgbClr val="006600"/>
              </a:solidFill>
            </a:endParaRPr>
          </a:p>
          <a:p>
            <a:pPr lvl="0"/>
            <a:r>
              <a:rPr lang="ru-RU" sz="2800" b="1" i="1" dirty="0" smtClean="0">
                <a:solidFill>
                  <a:srgbClr val="006600"/>
                </a:solidFill>
              </a:rPr>
              <a:t>= </a:t>
            </a:r>
            <a:r>
              <a:rPr lang="en-US" sz="2800" b="1" i="1" dirty="0" smtClean="0">
                <a:solidFill>
                  <a:srgbClr val="006600"/>
                </a:solidFill>
              </a:rPr>
              <a:t>5m(m – n)(m + n)</a:t>
            </a:r>
          </a:p>
          <a:p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907" y="4662462"/>
            <a:ext cx="345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</a:rPr>
              <a:t>= </a:t>
            </a:r>
            <a:r>
              <a:rPr lang="en-US" sz="2800" b="1" i="1" dirty="0" smtClean="0">
                <a:solidFill>
                  <a:srgbClr val="006600"/>
                </a:solidFill>
              </a:rPr>
              <a:t>x</a:t>
            </a:r>
            <a:r>
              <a:rPr lang="en-US" sz="2800" b="1" i="1" baseline="30000" dirty="0" smtClean="0">
                <a:solidFill>
                  <a:srgbClr val="006600"/>
                </a:solidFill>
              </a:rPr>
              <a:t>2</a:t>
            </a:r>
            <a:r>
              <a:rPr lang="en-US" sz="2800" b="1" i="1" dirty="0" smtClean="0">
                <a:solidFill>
                  <a:srgbClr val="006600"/>
                </a:solidFill>
              </a:rPr>
              <a:t>(m</a:t>
            </a:r>
            <a:r>
              <a:rPr lang="ru-RU" sz="2800" b="1" i="1" dirty="0" smtClean="0">
                <a:solidFill>
                  <a:srgbClr val="006600"/>
                </a:solidFill>
              </a:rPr>
              <a:t> </a:t>
            </a:r>
            <a:r>
              <a:rPr lang="en-US" sz="2800" b="1" i="1" dirty="0" smtClean="0">
                <a:solidFill>
                  <a:srgbClr val="006600"/>
                </a:solidFill>
              </a:rPr>
              <a:t>-</a:t>
            </a:r>
            <a:r>
              <a:rPr lang="ru-RU" sz="2800" b="1" i="1" dirty="0" smtClean="0">
                <a:solidFill>
                  <a:srgbClr val="006600"/>
                </a:solidFill>
              </a:rPr>
              <a:t> </a:t>
            </a:r>
            <a:r>
              <a:rPr lang="en-US" sz="2800" b="1" i="1" dirty="0" smtClean="0">
                <a:solidFill>
                  <a:srgbClr val="006600"/>
                </a:solidFill>
              </a:rPr>
              <a:t>n) –</a:t>
            </a:r>
            <a:r>
              <a:rPr lang="ru-RU" sz="2800" b="1" i="1" dirty="0" smtClean="0">
                <a:solidFill>
                  <a:srgbClr val="006600"/>
                </a:solidFill>
              </a:rPr>
              <a:t> </a:t>
            </a:r>
            <a:r>
              <a:rPr lang="en-US" sz="2800" b="1" i="1" dirty="0" smtClean="0">
                <a:solidFill>
                  <a:srgbClr val="006600"/>
                </a:solidFill>
              </a:rPr>
              <a:t>y</a:t>
            </a:r>
            <a:r>
              <a:rPr lang="en-US" sz="2800" b="1" i="1" baseline="30000" dirty="0" smtClean="0">
                <a:solidFill>
                  <a:srgbClr val="006600"/>
                </a:solidFill>
              </a:rPr>
              <a:t>2</a:t>
            </a:r>
            <a:r>
              <a:rPr lang="en-US" sz="2800" b="1" i="1" dirty="0" smtClean="0">
                <a:solidFill>
                  <a:srgbClr val="006600"/>
                </a:solidFill>
              </a:rPr>
              <a:t>(m – n)</a:t>
            </a:r>
            <a:r>
              <a:rPr lang="ru-RU" sz="2800" b="1" i="1" dirty="0" smtClean="0">
                <a:solidFill>
                  <a:srgbClr val="006600"/>
                </a:solidFill>
              </a:rPr>
              <a:t>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73108" y="3662188"/>
            <a:ext cx="3002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rgbClr val="006600"/>
              </a:solidFill>
            </a:endParaRPr>
          </a:p>
          <a:p>
            <a:endParaRPr lang="ru-RU" sz="2400" b="1" i="1" dirty="0">
              <a:solidFill>
                <a:srgbClr val="006600"/>
              </a:solidFill>
            </a:endParaRPr>
          </a:p>
          <a:p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526" y="5822753"/>
            <a:ext cx="2329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7194E"/>
                </a:solidFill>
              </a:rPr>
              <a:t>2x</a:t>
            </a:r>
            <a:r>
              <a:rPr lang="en-US" sz="2800" b="1" i="1" baseline="30000" dirty="0" smtClean="0">
                <a:solidFill>
                  <a:srgbClr val="F7194E"/>
                </a:solidFill>
              </a:rPr>
              <a:t>2</a:t>
            </a:r>
            <a:r>
              <a:rPr lang="en-US" sz="2800" b="1" i="1" dirty="0" smtClean="0">
                <a:solidFill>
                  <a:srgbClr val="F7194E"/>
                </a:solidFill>
              </a:rPr>
              <a:t> </a:t>
            </a:r>
            <a:r>
              <a:rPr lang="en-US" sz="2800" b="1" i="1" dirty="0">
                <a:solidFill>
                  <a:srgbClr val="F7194E"/>
                </a:solidFill>
              </a:rPr>
              <a:t>+ 4xy +2y</a:t>
            </a:r>
            <a:r>
              <a:rPr lang="en-US" sz="2800" b="1" i="1" baseline="30000" dirty="0">
                <a:solidFill>
                  <a:srgbClr val="F7194E"/>
                </a:solidFill>
              </a:rPr>
              <a:t>2</a:t>
            </a:r>
            <a:r>
              <a:rPr lang="en-US" sz="2800" b="1" i="1" dirty="0">
                <a:solidFill>
                  <a:srgbClr val="006600"/>
                </a:solidFill>
              </a:rPr>
              <a:t> 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78106" y="5859017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i="1" dirty="0">
                <a:solidFill>
                  <a:srgbClr val="006600"/>
                </a:solidFill>
              </a:rPr>
              <a:t>= </a:t>
            </a:r>
            <a:r>
              <a:rPr lang="en-US" sz="2800" b="1" i="1" dirty="0">
                <a:solidFill>
                  <a:srgbClr val="006600"/>
                </a:solidFill>
              </a:rPr>
              <a:t>2(x</a:t>
            </a:r>
            <a:r>
              <a:rPr lang="en-US" sz="2800" b="1" i="1" baseline="30000" dirty="0">
                <a:solidFill>
                  <a:srgbClr val="006600"/>
                </a:solidFill>
              </a:rPr>
              <a:t>2</a:t>
            </a:r>
            <a:r>
              <a:rPr lang="en-US" sz="2800" b="1" i="1" dirty="0">
                <a:solidFill>
                  <a:srgbClr val="006600"/>
                </a:solidFill>
              </a:rPr>
              <a:t> + 2xy +y</a:t>
            </a:r>
            <a:r>
              <a:rPr lang="en-US" sz="2800" b="1" i="1" baseline="30000" dirty="0">
                <a:solidFill>
                  <a:srgbClr val="006600"/>
                </a:solidFill>
              </a:rPr>
              <a:t>2</a:t>
            </a:r>
            <a:r>
              <a:rPr lang="en-US" sz="2800" b="1" i="1" dirty="0">
                <a:solidFill>
                  <a:srgbClr val="006600"/>
                </a:solidFill>
              </a:rPr>
              <a:t>)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50191" y="5895825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6600"/>
                </a:solidFill>
              </a:rPr>
              <a:t> </a:t>
            </a:r>
            <a:r>
              <a:rPr lang="ru-RU" sz="2400" b="1" i="1" dirty="0">
                <a:solidFill>
                  <a:srgbClr val="006600"/>
                </a:solidFill>
              </a:rPr>
              <a:t>= </a:t>
            </a:r>
            <a:r>
              <a:rPr lang="en-US" sz="2800" b="1" i="1" dirty="0">
                <a:solidFill>
                  <a:srgbClr val="006600"/>
                </a:solidFill>
              </a:rPr>
              <a:t>2(x +y)</a:t>
            </a:r>
            <a:r>
              <a:rPr lang="en-US" sz="2800" b="1" i="1" baseline="30000" dirty="0">
                <a:solidFill>
                  <a:srgbClr val="006600"/>
                </a:solidFill>
              </a:rPr>
              <a:t>2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76439" y="5335797"/>
            <a:ext cx="3292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6600"/>
                </a:solidFill>
              </a:rPr>
              <a:t>=</a:t>
            </a:r>
            <a:r>
              <a:rPr lang="en-US" sz="2800" b="1" i="1" dirty="0" smtClean="0">
                <a:solidFill>
                  <a:srgbClr val="006600"/>
                </a:solidFill>
              </a:rPr>
              <a:t>(</a:t>
            </a:r>
            <a:r>
              <a:rPr lang="en-US" sz="2800" b="1" i="1" dirty="0">
                <a:solidFill>
                  <a:srgbClr val="006600"/>
                </a:solidFill>
              </a:rPr>
              <a:t>m – n)(x – y)(x + y)</a:t>
            </a:r>
            <a:r>
              <a:rPr lang="ru-RU" sz="2800" b="1" i="1" dirty="0">
                <a:solidFill>
                  <a:srgbClr val="006600"/>
                </a:solidFill>
              </a:rPr>
              <a:t> </a:t>
            </a:r>
            <a:endParaRPr lang="en-US" sz="2800" b="1" i="1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61496" y="3963232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006600"/>
                </a:solidFill>
              </a:rPr>
              <a:t>(</a:t>
            </a:r>
            <a:r>
              <a:rPr lang="en-US" sz="2800" b="1" i="1" dirty="0">
                <a:solidFill>
                  <a:srgbClr val="006600"/>
                </a:solidFill>
              </a:rPr>
              <a:t>x</a:t>
            </a:r>
            <a:r>
              <a:rPr lang="en-US" sz="2800" b="1" i="1" baseline="30000" dirty="0">
                <a:solidFill>
                  <a:srgbClr val="006600"/>
                </a:solidFill>
              </a:rPr>
              <a:t>2</a:t>
            </a:r>
            <a:r>
              <a:rPr lang="en-US" sz="2800" b="1" i="1" dirty="0">
                <a:solidFill>
                  <a:srgbClr val="006600"/>
                </a:solidFill>
              </a:rPr>
              <a:t>m - x</a:t>
            </a:r>
            <a:r>
              <a:rPr lang="en-US" sz="2800" b="1" i="1" baseline="30000" dirty="0">
                <a:solidFill>
                  <a:srgbClr val="006600"/>
                </a:solidFill>
              </a:rPr>
              <a:t>2</a:t>
            </a:r>
            <a:r>
              <a:rPr lang="en-US" sz="2800" b="1" i="1" dirty="0">
                <a:solidFill>
                  <a:srgbClr val="006600"/>
                </a:solidFill>
              </a:rPr>
              <a:t>n</a:t>
            </a:r>
            <a:r>
              <a:rPr lang="ru-RU" sz="2800" b="1" i="1" dirty="0">
                <a:solidFill>
                  <a:srgbClr val="006600"/>
                </a:solidFill>
              </a:rPr>
              <a:t>)</a:t>
            </a:r>
            <a:r>
              <a:rPr lang="en-US" sz="2800" b="1" i="1" dirty="0">
                <a:solidFill>
                  <a:srgbClr val="006600"/>
                </a:solidFill>
              </a:rPr>
              <a:t> – </a:t>
            </a:r>
            <a:r>
              <a:rPr lang="ru-RU" sz="2800" b="1" i="1" dirty="0">
                <a:solidFill>
                  <a:srgbClr val="006600"/>
                </a:solidFill>
              </a:rPr>
              <a:t>(</a:t>
            </a:r>
            <a:r>
              <a:rPr lang="en-US" sz="2800" b="1" i="1" dirty="0">
                <a:solidFill>
                  <a:srgbClr val="006600"/>
                </a:solidFill>
              </a:rPr>
              <a:t>y</a:t>
            </a:r>
            <a:r>
              <a:rPr lang="en-US" sz="2800" b="1" i="1" baseline="30000" dirty="0">
                <a:solidFill>
                  <a:srgbClr val="006600"/>
                </a:solidFill>
              </a:rPr>
              <a:t>2</a:t>
            </a:r>
            <a:r>
              <a:rPr lang="en-US" sz="2800" b="1" i="1" dirty="0">
                <a:solidFill>
                  <a:srgbClr val="006600"/>
                </a:solidFill>
              </a:rPr>
              <a:t>m </a:t>
            </a:r>
            <a:r>
              <a:rPr lang="ru-RU" sz="2800" b="1" i="1" dirty="0">
                <a:solidFill>
                  <a:srgbClr val="006600"/>
                </a:solidFill>
              </a:rPr>
              <a:t>-</a:t>
            </a:r>
            <a:r>
              <a:rPr lang="en-US" sz="2800" b="1" i="1" dirty="0">
                <a:solidFill>
                  <a:srgbClr val="006600"/>
                </a:solidFill>
              </a:rPr>
              <a:t> y</a:t>
            </a:r>
            <a:r>
              <a:rPr lang="en-US" sz="2800" b="1" i="1" baseline="30000" dirty="0">
                <a:solidFill>
                  <a:srgbClr val="006600"/>
                </a:solidFill>
              </a:rPr>
              <a:t>2</a:t>
            </a:r>
            <a:r>
              <a:rPr lang="en-US" sz="2800" b="1" i="1" dirty="0">
                <a:solidFill>
                  <a:srgbClr val="006600"/>
                </a:solidFill>
              </a:rPr>
              <a:t>n</a:t>
            </a:r>
            <a:r>
              <a:rPr lang="ru-RU" sz="2800" b="1" i="1" dirty="0">
                <a:solidFill>
                  <a:srgbClr val="006600"/>
                </a:solidFill>
              </a:rPr>
              <a:t>) = 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812360" y="3658460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   </a:t>
            </a:r>
          </a:p>
          <a:p>
            <a:endParaRPr lang="ru-RU" sz="2400" b="1" i="1" dirty="0">
              <a:solidFill>
                <a:srgbClr val="0066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9" y="1556792"/>
            <a:ext cx="4899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sz="3200" b="1" dirty="0">
                <a:solidFill>
                  <a:srgbClr val="FF0000"/>
                </a:solidFill>
              </a:rPr>
              <a:t>Разложить на множители: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171223"/>
            <a:ext cx="187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Пример 1.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0388" y="3370264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Пример 2</a:t>
            </a:r>
            <a:r>
              <a:rPr lang="ru-RU" sz="2800" b="1" i="1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9" y="5321054"/>
            <a:ext cx="187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Пример 3.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0388" y="3985671"/>
            <a:ext cx="3528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7194E"/>
                </a:solidFill>
              </a:rPr>
              <a:t>x</a:t>
            </a:r>
            <a:r>
              <a:rPr lang="en-US" sz="2800" b="1" i="1" baseline="30000" dirty="0">
                <a:solidFill>
                  <a:srgbClr val="F7194E"/>
                </a:solidFill>
              </a:rPr>
              <a:t>2</a:t>
            </a:r>
            <a:r>
              <a:rPr lang="en-US" sz="2800" b="1" i="1" dirty="0">
                <a:solidFill>
                  <a:srgbClr val="F7194E"/>
                </a:solidFill>
              </a:rPr>
              <a:t>m - x</a:t>
            </a:r>
            <a:r>
              <a:rPr lang="en-US" sz="2800" b="1" i="1" baseline="30000" dirty="0">
                <a:solidFill>
                  <a:srgbClr val="F7194E"/>
                </a:solidFill>
              </a:rPr>
              <a:t>2</a:t>
            </a:r>
            <a:r>
              <a:rPr lang="en-US" sz="2800" b="1" i="1" dirty="0">
                <a:solidFill>
                  <a:srgbClr val="F7194E"/>
                </a:solidFill>
              </a:rPr>
              <a:t>n - y</a:t>
            </a:r>
            <a:r>
              <a:rPr lang="en-US" sz="2800" b="1" i="1" baseline="30000" dirty="0">
                <a:solidFill>
                  <a:srgbClr val="F7194E"/>
                </a:solidFill>
              </a:rPr>
              <a:t>2</a:t>
            </a:r>
            <a:r>
              <a:rPr lang="en-US" sz="2800" b="1" i="1" dirty="0">
                <a:solidFill>
                  <a:srgbClr val="F7194E"/>
                </a:solidFill>
              </a:rPr>
              <a:t>m + y</a:t>
            </a:r>
            <a:r>
              <a:rPr lang="en-US" sz="2800" b="1" i="1" baseline="30000" dirty="0">
                <a:solidFill>
                  <a:srgbClr val="F7194E"/>
                </a:solidFill>
              </a:rPr>
              <a:t>2</a:t>
            </a:r>
            <a:r>
              <a:rPr lang="en-US" sz="2800" b="1" i="1" dirty="0">
                <a:solidFill>
                  <a:srgbClr val="F7194E"/>
                </a:solidFill>
              </a:rPr>
              <a:t>n =</a:t>
            </a:r>
            <a:r>
              <a:rPr lang="ru-RU" sz="2800" b="1" i="1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60587" y="4662462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</a:rPr>
              <a:t>= </a:t>
            </a:r>
            <a:r>
              <a:rPr lang="en-US" sz="2800" b="1" i="1" dirty="0" smtClean="0">
                <a:solidFill>
                  <a:srgbClr val="006600"/>
                </a:solidFill>
              </a:rPr>
              <a:t>(</a:t>
            </a:r>
            <a:r>
              <a:rPr lang="en-US" sz="2800" b="1" i="1" dirty="0">
                <a:solidFill>
                  <a:srgbClr val="006600"/>
                </a:solidFill>
              </a:rPr>
              <a:t>m – n)(x² – y²</a:t>
            </a:r>
            <a:r>
              <a:rPr lang="en-US" sz="2800" b="1" i="1" dirty="0" smtClean="0">
                <a:solidFill>
                  <a:srgbClr val="006600"/>
                </a:solidFill>
              </a:rPr>
              <a:t>)</a:t>
            </a:r>
            <a:r>
              <a:rPr lang="ru-RU" sz="2800" b="1" i="1" dirty="0" smtClean="0">
                <a:solidFill>
                  <a:srgbClr val="006600"/>
                </a:solidFill>
              </a:rPr>
              <a:t> =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2174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7" grpId="0"/>
      <p:bldP spid="22" grpId="0"/>
      <p:bldP spid="24" grpId="0"/>
      <p:bldP spid="25" grpId="0"/>
      <p:bldP spid="29" grpId="0"/>
      <p:bldP spid="1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62671" y="-1550757"/>
            <a:ext cx="1635981" cy="49266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5238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Тема урока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«Разложение многочлена на множители </a:t>
            </a:r>
            <a:b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 с помощью комбинации  различных  приемов»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A29-7337-48C6-A866-176C79D10D2C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26161" y="6492876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МАОУ "Лицей № 29" г. Тамбов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0305" y="6076913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2276872"/>
            <a:ext cx="45879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Пример 4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smtClean="0">
                <a:solidFill>
                  <a:srgbClr val="F7194E"/>
                </a:solidFill>
              </a:rPr>
              <a:t>y</a:t>
            </a:r>
            <a:r>
              <a:rPr lang="ru-RU" sz="2800" b="1" i="1" baseline="30000" dirty="0" smtClean="0">
                <a:solidFill>
                  <a:srgbClr val="F7194E"/>
                </a:solidFill>
              </a:rPr>
              <a:t>3</a:t>
            </a:r>
            <a:r>
              <a:rPr lang="ru-RU" sz="2800" b="1" i="1" dirty="0" smtClean="0">
                <a:solidFill>
                  <a:srgbClr val="F7194E"/>
                </a:solidFill>
              </a:rPr>
              <a:t> – 3</a:t>
            </a:r>
            <a:r>
              <a:rPr lang="en-US" sz="2800" b="1" i="1" dirty="0" smtClean="0">
                <a:solidFill>
                  <a:srgbClr val="F7194E"/>
                </a:solidFill>
              </a:rPr>
              <a:t>y</a:t>
            </a:r>
            <a:r>
              <a:rPr lang="ru-RU" sz="2800" b="1" i="1" baseline="30000" dirty="0" smtClean="0">
                <a:solidFill>
                  <a:srgbClr val="F7194E"/>
                </a:solidFill>
              </a:rPr>
              <a:t>2</a:t>
            </a:r>
            <a:r>
              <a:rPr lang="ru-RU" sz="2800" b="1" i="1" dirty="0" smtClean="0">
                <a:solidFill>
                  <a:srgbClr val="F7194E"/>
                </a:solidFill>
              </a:rPr>
              <a:t> + 6</a:t>
            </a:r>
            <a:r>
              <a:rPr lang="en-US" sz="2800" b="1" i="1" dirty="0" smtClean="0">
                <a:solidFill>
                  <a:srgbClr val="F7194E"/>
                </a:solidFill>
              </a:rPr>
              <a:t>y </a:t>
            </a:r>
            <a:r>
              <a:rPr lang="ru-RU" sz="2800" b="1" i="1" dirty="0" smtClean="0">
                <a:solidFill>
                  <a:srgbClr val="F7194E"/>
                </a:solidFill>
              </a:rPr>
              <a:t>– 8</a:t>
            </a:r>
            <a:r>
              <a:rPr lang="en-US" sz="2800" b="1" i="1" dirty="0" smtClean="0">
                <a:solidFill>
                  <a:srgbClr val="F7194E"/>
                </a:solidFill>
              </a:rPr>
              <a:t> </a:t>
            </a:r>
            <a:endParaRPr lang="ru-RU" sz="2800" i="1" dirty="0"/>
          </a:p>
          <a:p>
            <a:pPr>
              <a:buNone/>
            </a:pPr>
            <a:endParaRPr lang="ru-RU" sz="2400" b="1" i="1" dirty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b="1" i="1" dirty="0">
                <a:solidFill>
                  <a:srgbClr val="006600"/>
                </a:solidFill>
              </a:rPr>
              <a:t> </a:t>
            </a:r>
            <a:endParaRPr lang="en-US" b="1" i="1" dirty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3200" b="1" dirty="0">
                <a:solidFill>
                  <a:srgbClr val="002060"/>
                </a:solidFill>
              </a:rPr>
              <a:t>Пример 5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endParaRPr lang="ru-RU" sz="3200" b="1" i="1" dirty="0">
              <a:solidFill>
                <a:srgbClr val="006600"/>
              </a:solidFill>
            </a:endParaRPr>
          </a:p>
          <a:p>
            <a:pPr>
              <a:buNone/>
            </a:pPr>
            <a:r>
              <a:rPr lang="en-US" i="1" dirty="0"/>
              <a:t> </a:t>
            </a:r>
            <a:r>
              <a:rPr lang="en-US" sz="2800" b="1" i="1" dirty="0" smtClean="0">
                <a:solidFill>
                  <a:srgbClr val="F7194E"/>
                </a:solidFill>
              </a:rPr>
              <a:t>n</a:t>
            </a:r>
            <a:r>
              <a:rPr lang="ru-RU" sz="2800" b="1" i="1" baseline="30000" dirty="0">
                <a:solidFill>
                  <a:srgbClr val="F7194E"/>
                </a:solidFill>
              </a:rPr>
              <a:t>3</a:t>
            </a:r>
            <a:r>
              <a:rPr lang="ru-RU" sz="2800" b="1" i="1" dirty="0">
                <a:solidFill>
                  <a:srgbClr val="F7194E"/>
                </a:solidFill>
              </a:rPr>
              <a:t> + 3</a:t>
            </a:r>
            <a:r>
              <a:rPr lang="en-US" sz="2800" b="1" i="1" dirty="0">
                <a:solidFill>
                  <a:srgbClr val="F7194E"/>
                </a:solidFill>
              </a:rPr>
              <a:t>n</a:t>
            </a:r>
            <a:r>
              <a:rPr lang="ru-RU" sz="2800" b="1" i="1" baseline="30000" dirty="0">
                <a:solidFill>
                  <a:srgbClr val="F7194E"/>
                </a:solidFill>
              </a:rPr>
              <a:t>2</a:t>
            </a:r>
            <a:r>
              <a:rPr lang="ru-RU" sz="2800" b="1" i="1" dirty="0">
                <a:solidFill>
                  <a:srgbClr val="F7194E"/>
                </a:solidFill>
              </a:rPr>
              <a:t> + 2</a:t>
            </a:r>
            <a:r>
              <a:rPr lang="en-US" sz="2800" b="1" i="1" dirty="0">
                <a:solidFill>
                  <a:srgbClr val="F7194E"/>
                </a:solidFill>
              </a:rPr>
              <a:t>n</a:t>
            </a:r>
            <a:r>
              <a:rPr lang="ru-RU" sz="2800" b="1" i="1" dirty="0">
                <a:solidFill>
                  <a:srgbClr val="F7194E"/>
                </a:solidFill>
              </a:rPr>
              <a:t> </a:t>
            </a:r>
            <a:r>
              <a:rPr lang="ru-RU" sz="2800" b="1" i="1" dirty="0"/>
              <a:t> </a:t>
            </a:r>
            <a:endParaRPr lang="en-US" sz="2800" b="1" i="1" dirty="0"/>
          </a:p>
          <a:p>
            <a:pPr lvl="0">
              <a:buNone/>
            </a:pPr>
            <a:endParaRPr lang="ru-RU" b="1" i="1" dirty="0">
              <a:solidFill>
                <a:srgbClr val="006600"/>
              </a:solidFill>
            </a:endParaRPr>
          </a:p>
          <a:p>
            <a:pPr lvl="0">
              <a:buNone/>
            </a:pPr>
            <a:endParaRPr lang="ru-RU" b="1" i="1" dirty="0">
              <a:solidFill>
                <a:srgbClr val="006600"/>
              </a:solidFill>
            </a:endParaRPr>
          </a:p>
          <a:p>
            <a:pPr lvl="0"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7194E"/>
                </a:solidFill>
              </a:rPr>
              <a:t> </a:t>
            </a:r>
            <a:r>
              <a:rPr lang="en-US" b="1" i="1" dirty="0" smtClean="0">
                <a:solidFill>
                  <a:srgbClr val="F7194E"/>
                </a:solidFill>
              </a:rPr>
              <a:t> </a:t>
            </a:r>
            <a:r>
              <a:rPr lang="en-US" b="1" i="1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3769" y="2713513"/>
            <a:ext cx="353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 </a:t>
            </a:r>
            <a:r>
              <a:rPr lang="en-US" sz="2800" b="1" i="1" dirty="0" smtClean="0">
                <a:solidFill>
                  <a:srgbClr val="006600"/>
                </a:solidFill>
              </a:rPr>
              <a:t>= (y³ - 8) – (3y² - 6y)</a:t>
            </a:r>
            <a:r>
              <a:rPr lang="ru-RU" sz="2800" b="1" i="1" dirty="0" smtClean="0">
                <a:solidFill>
                  <a:srgbClr val="006600"/>
                </a:solidFill>
              </a:rPr>
              <a:t> = </a:t>
            </a:r>
            <a:r>
              <a:rPr lang="en-US" sz="2800" b="1" i="1" dirty="0" smtClean="0">
                <a:solidFill>
                  <a:srgbClr val="006600"/>
                </a:solidFill>
              </a:rPr>
              <a:t>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0457" y="3240431"/>
            <a:ext cx="474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= </a:t>
            </a:r>
            <a:r>
              <a:rPr lang="en-US" sz="2800" b="1" i="1" dirty="0" smtClean="0">
                <a:solidFill>
                  <a:srgbClr val="006600"/>
                </a:solidFill>
              </a:rPr>
              <a:t>(y – 2)(y² + 2y +4) – 3y(y – 2)</a:t>
            </a:r>
            <a:r>
              <a:rPr lang="ru-RU" sz="2800" b="1" i="1" dirty="0" smtClean="0">
                <a:solidFill>
                  <a:srgbClr val="006600"/>
                </a:solidFill>
              </a:rPr>
              <a:t> 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462817" y="323097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    </a:t>
            </a:r>
            <a:r>
              <a:rPr lang="en-US" sz="2800" b="1" i="1" dirty="0" smtClean="0">
                <a:solidFill>
                  <a:srgbClr val="006600"/>
                </a:solidFill>
              </a:rPr>
              <a:t>= (y – 2)(y² - y + 4)</a:t>
            </a:r>
            <a:endParaRPr lang="ru-RU" sz="2800" b="1" i="1" dirty="0" smtClean="0">
              <a:solidFill>
                <a:srgbClr val="006600"/>
              </a:solidFill>
            </a:endParaRPr>
          </a:p>
          <a:p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9010" y="4237268"/>
            <a:ext cx="3459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6600"/>
                </a:solidFill>
              </a:rPr>
              <a:t>= n³ + 2n² + n² +2n</a:t>
            </a:r>
            <a:r>
              <a:rPr lang="ru-RU" sz="2800" b="1" i="1" dirty="0" smtClean="0">
                <a:solidFill>
                  <a:srgbClr val="006600"/>
                </a:solidFill>
              </a:rPr>
              <a:t> = 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11553" y="4923751"/>
            <a:ext cx="396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6600"/>
                </a:solidFill>
              </a:rPr>
              <a:t>= (n³ + 2n²) + (n² + 2n)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240890" y="4923751"/>
            <a:ext cx="376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   </a:t>
            </a:r>
            <a:r>
              <a:rPr lang="en-US" sz="2800" b="1" i="1" dirty="0" smtClean="0">
                <a:solidFill>
                  <a:srgbClr val="006600"/>
                </a:solidFill>
              </a:rPr>
              <a:t>= n²(n +2) +n(n +2)</a:t>
            </a:r>
            <a:r>
              <a:rPr lang="ru-RU" sz="2800" b="1" i="1" dirty="0" smtClean="0">
                <a:solidFill>
                  <a:srgbClr val="006600"/>
                </a:solidFill>
              </a:rPr>
              <a:t> = 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1553" y="5446971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6600"/>
                </a:solidFill>
              </a:rPr>
              <a:t>= (n² +n)(n + 2)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836" y="1730573"/>
            <a:ext cx="5458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dirty="0">
                <a:solidFill>
                  <a:srgbClr val="FF0000"/>
                </a:solidFill>
              </a:rPr>
              <a:t>Разложить на множители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776"/>
            <a:ext cx="1558425" cy="51381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3769" y="5468720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6600"/>
                </a:solidFill>
              </a:rPr>
              <a:t>= (n² +n)(n + 2)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6234" y="548407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= n(n</a:t>
            </a:r>
            <a:r>
              <a:rPr lang="ru-RU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>
                <a:solidFill>
                  <a:srgbClr val="006600"/>
                </a:solidFill>
              </a:rPr>
              <a:t>+1)(n+2)</a:t>
            </a:r>
            <a:endParaRPr lang="ru-RU" sz="2800" b="1" dirty="0">
              <a:solidFill>
                <a:srgbClr val="00660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0827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1145" y="-554311"/>
            <a:ext cx="5710227" cy="92525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C9CA-06E5-4177-97D2-B9E19B55E3C1}" type="datetime1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26161" y="6492876"/>
            <a:ext cx="2895600" cy="365125"/>
          </a:xfrm>
        </p:spPr>
        <p:txBody>
          <a:bodyPr/>
          <a:lstStyle/>
          <a:p>
            <a:r>
              <a:rPr lang="ru-RU" dirty="0" smtClean="0"/>
              <a:t>МАОУ "Лицей № 29" г. Тамбов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093297"/>
            <a:ext cx="2133600" cy="365125"/>
          </a:xfrm>
        </p:spPr>
        <p:txBody>
          <a:bodyPr/>
          <a:lstStyle/>
          <a:p>
            <a:fld id="{90073981-7777-4053-8348-85611ECAFA82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877435"/>
              </p:ext>
            </p:extLst>
          </p:nvPr>
        </p:nvGraphicFramePr>
        <p:xfrm>
          <a:off x="107503" y="1"/>
          <a:ext cx="9036497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091"/>
                <a:gridCol w="2937244"/>
                <a:gridCol w="3244162"/>
              </a:tblGrid>
              <a:tr h="3188721">
                <a:tc>
                  <a:txBody>
                    <a:bodyPr/>
                    <a:lstStyle/>
                    <a:p>
                      <a:endParaRPr lang="ru-RU" sz="2800" baseline="0" dirty="0" smtClean="0">
                        <a:solidFill>
                          <a:srgbClr val="7030A0"/>
                        </a:solidFill>
                        <a:latin typeface="Corbel" pitchFamily="34" charset="0"/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I 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latin typeface="+mn-lt"/>
                          <a:cs typeface="Calibri" pitchFamily="34" charset="0"/>
                        </a:rPr>
                        <a:t>группа</a:t>
                      </a:r>
                      <a:endParaRPr lang="ru-RU" sz="2800" dirty="0" smtClean="0">
                        <a:solidFill>
                          <a:srgbClr val="002060"/>
                        </a:solidFill>
                        <a:latin typeface="+mn-lt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6600"/>
                          </a:solidFill>
                        </a:rPr>
                        <a:t>Решите уравнение</a:t>
                      </a: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(х – 1)(х² + х +1)</a:t>
                      </a:r>
                      <a:r>
                        <a:rPr lang="ru-RU" sz="2800" i="1" baseline="0" dirty="0" smtClean="0">
                          <a:solidFill>
                            <a:srgbClr val="002060"/>
                          </a:solidFill>
                        </a:rPr>
                        <a:t> –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 -  х²(х  - 1)= </a:t>
                      </a:r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800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Тренинг </a:t>
                      </a:r>
                      <a:endParaRPr lang="en-US" sz="3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II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группа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6600"/>
                          </a:solidFill>
                        </a:rPr>
                        <a:t>Решите уравнение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solidFill>
                            <a:srgbClr val="002060"/>
                          </a:solidFill>
                        </a:rPr>
                        <a:t>х³ - 16х = 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III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группа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Найти значение выражения 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+ 5)(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28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– 5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+ 25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)-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28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+3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 у = -2 </a:t>
                      </a:r>
                      <a:endParaRPr lang="en-US" sz="2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6927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IV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группа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Найти значение выражения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28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 – у + ху</a:t>
                      </a:r>
                      <a:r>
                        <a:rPr lang="ru-RU" sz="28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– х при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 = 4</a:t>
                      </a:r>
                      <a:r>
                        <a:rPr lang="ru-RU" sz="2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 = 0,25 </a:t>
                      </a:r>
                      <a:endParaRPr lang="ru-RU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группа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Доказать, что если к произведению двух последовательных натуральных чисел прибавить большее из них, то получиться квадрат большего числа.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VI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группа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Доказать</a:t>
                      </a:r>
                      <a:r>
                        <a:rPr lang="ru-RU" sz="2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тождество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2800" b="1" kern="1200" baseline="30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+ 7а + 10 =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= (а + 2)(а +5)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f1_15_pult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980981" cy="13214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63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28" y="3391764"/>
            <a:ext cx="1056916" cy="34662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8951" y="4938321"/>
            <a:ext cx="823794" cy="27016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315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7768" y="-1046403"/>
            <a:ext cx="6795590" cy="91770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Freeform 26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>
              <a:gd name="T0" fmla="*/ 86 w 5050"/>
              <a:gd name="T1" fmla="*/ 329 h 567"/>
              <a:gd name="T2" fmla="*/ 152 w 5050"/>
              <a:gd name="T3" fmla="*/ 255 h 567"/>
              <a:gd name="T4" fmla="*/ 201 w 5050"/>
              <a:gd name="T5" fmla="*/ 222 h 567"/>
              <a:gd name="T6" fmla="*/ 292 w 5050"/>
              <a:gd name="T7" fmla="*/ 165 h 567"/>
              <a:gd name="T8" fmla="*/ 317 w 5050"/>
              <a:gd name="T9" fmla="*/ 148 h 567"/>
              <a:gd name="T10" fmla="*/ 341 w 5050"/>
              <a:gd name="T11" fmla="*/ 140 h 567"/>
              <a:gd name="T12" fmla="*/ 374 w 5050"/>
              <a:gd name="T13" fmla="*/ 107 h 567"/>
              <a:gd name="T14" fmla="*/ 522 w 5050"/>
              <a:gd name="T15" fmla="*/ 74 h 567"/>
              <a:gd name="T16" fmla="*/ 596 w 5050"/>
              <a:gd name="T17" fmla="*/ 41 h 567"/>
              <a:gd name="T18" fmla="*/ 1156 w 5050"/>
              <a:gd name="T19" fmla="*/ 50 h 567"/>
              <a:gd name="T20" fmla="*/ 1386 w 5050"/>
              <a:gd name="T21" fmla="*/ 17 h 567"/>
              <a:gd name="T22" fmla="*/ 1576 w 5050"/>
              <a:gd name="T23" fmla="*/ 0 h 567"/>
              <a:gd name="T24" fmla="*/ 2004 w 5050"/>
              <a:gd name="T25" fmla="*/ 8 h 567"/>
              <a:gd name="T26" fmla="*/ 2086 w 5050"/>
              <a:gd name="T27" fmla="*/ 66 h 567"/>
              <a:gd name="T28" fmla="*/ 2316 w 5050"/>
              <a:gd name="T29" fmla="*/ 74 h 567"/>
              <a:gd name="T30" fmla="*/ 2407 w 5050"/>
              <a:gd name="T31" fmla="*/ 107 h 567"/>
              <a:gd name="T32" fmla="*/ 2497 w 5050"/>
              <a:gd name="T33" fmla="*/ 99 h 567"/>
              <a:gd name="T34" fmla="*/ 2596 w 5050"/>
              <a:gd name="T35" fmla="*/ 66 h 567"/>
              <a:gd name="T36" fmla="*/ 2999 w 5050"/>
              <a:gd name="T37" fmla="*/ 50 h 567"/>
              <a:gd name="T38" fmla="*/ 3205 w 5050"/>
              <a:gd name="T39" fmla="*/ 0 h 567"/>
              <a:gd name="T40" fmla="*/ 3550 w 5050"/>
              <a:gd name="T41" fmla="*/ 8 h 567"/>
              <a:gd name="T42" fmla="*/ 3748 w 5050"/>
              <a:gd name="T43" fmla="*/ 74 h 567"/>
              <a:gd name="T44" fmla="*/ 3855 w 5050"/>
              <a:gd name="T45" fmla="*/ 82 h 567"/>
              <a:gd name="T46" fmla="*/ 3954 w 5050"/>
              <a:gd name="T47" fmla="*/ 124 h 567"/>
              <a:gd name="T48" fmla="*/ 4258 w 5050"/>
              <a:gd name="T49" fmla="*/ 132 h 567"/>
              <a:gd name="T50" fmla="*/ 4340 w 5050"/>
              <a:gd name="T51" fmla="*/ 165 h 567"/>
              <a:gd name="T52" fmla="*/ 4390 w 5050"/>
              <a:gd name="T53" fmla="*/ 198 h 567"/>
              <a:gd name="T54" fmla="*/ 4768 w 5050"/>
              <a:gd name="T55" fmla="*/ 214 h 567"/>
              <a:gd name="T56" fmla="*/ 4785 w 5050"/>
              <a:gd name="T57" fmla="*/ 231 h 567"/>
              <a:gd name="T58" fmla="*/ 4801 w 5050"/>
              <a:gd name="T59" fmla="*/ 280 h 567"/>
              <a:gd name="T60" fmla="*/ 5040 w 5050"/>
              <a:gd name="T61" fmla="*/ 296 h 567"/>
              <a:gd name="T62" fmla="*/ 4999 w 5050"/>
              <a:gd name="T63" fmla="*/ 338 h 567"/>
              <a:gd name="T64" fmla="*/ 4620 w 5050"/>
              <a:gd name="T65" fmla="*/ 346 h 567"/>
              <a:gd name="T66" fmla="*/ 3732 w 5050"/>
              <a:gd name="T67" fmla="*/ 412 h 567"/>
              <a:gd name="T68" fmla="*/ 3608 w 5050"/>
              <a:gd name="T69" fmla="*/ 379 h 567"/>
              <a:gd name="T70" fmla="*/ 2991 w 5050"/>
              <a:gd name="T71" fmla="*/ 387 h 567"/>
              <a:gd name="T72" fmla="*/ 2892 w 5050"/>
              <a:gd name="T73" fmla="*/ 329 h 567"/>
              <a:gd name="T74" fmla="*/ 1246 w 5050"/>
              <a:gd name="T75" fmla="*/ 338 h 567"/>
              <a:gd name="T76" fmla="*/ 358 w 5050"/>
              <a:gd name="T77" fmla="*/ 329 h 567"/>
              <a:gd name="T78" fmla="*/ 86 w 5050"/>
              <a:gd name="T79" fmla="*/ 329 h 56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50"/>
              <a:gd name="T121" fmla="*/ 0 h 567"/>
              <a:gd name="T122" fmla="*/ 5050 w 5050"/>
              <a:gd name="T123" fmla="*/ 567 h 56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9" name="Picture 6" descr="3521324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079513_3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079513_3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079513_3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079513_3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079513_3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4354513" y="823867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079513_3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079513_3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079513_3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2067" name="Picture 19" descr="079513_3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016104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 descr="Ёжик1"/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079513_3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9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4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2419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5" grpId="0" animBg="1"/>
      <p:bldP spid="2065" grpId="1" animBg="1"/>
      <p:bldP spid="2066" grpId="0" animBg="1"/>
      <p:bldP spid="206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1107</Words>
  <Application>Microsoft Office PowerPoint</Application>
  <PresentationFormat>Экран (4:3)</PresentationFormat>
  <Paragraphs>209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урока:  «Разложение многочлена на множители   с помощью комбинации  различных  приемов» 7 класс (урок закрепления и совершенствования знаний)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Колодина</dc:creator>
  <cp:lastModifiedBy>Татьяна Колодина</cp:lastModifiedBy>
  <cp:revision>83</cp:revision>
  <dcterms:created xsi:type="dcterms:W3CDTF">2023-10-19T19:53:28Z</dcterms:created>
  <dcterms:modified xsi:type="dcterms:W3CDTF">2023-10-24T18:12:48Z</dcterms:modified>
</cp:coreProperties>
</file>